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482" r:id="rId2"/>
    <p:sldId id="304" r:id="rId3"/>
    <p:sldId id="483" r:id="rId4"/>
    <p:sldId id="339" r:id="rId5"/>
    <p:sldId id="340" r:id="rId6"/>
    <p:sldId id="354" r:id="rId7"/>
    <p:sldId id="355" r:id="rId8"/>
    <p:sldId id="357" r:id="rId9"/>
    <p:sldId id="358" r:id="rId10"/>
    <p:sldId id="359" r:id="rId11"/>
    <p:sldId id="360" r:id="rId12"/>
    <p:sldId id="361" r:id="rId13"/>
    <p:sldId id="484" r:id="rId14"/>
    <p:sldId id="449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9" r:id="rId23"/>
    <p:sldId id="486" r:id="rId24"/>
    <p:sldId id="485" r:id="rId25"/>
    <p:sldId id="487" r:id="rId26"/>
    <p:sldId id="450" r:id="rId27"/>
    <p:sldId id="381" r:id="rId28"/>
    <p:sldId id="382" r:id="rId29"/>
    <p:sldId id="383" r:id="rId30"/>
    <p:sldId id="384" r:id="rId31"/>
    <p:sldId id="385" r:id="rId32"/>
    <p:sldId id="387" r:id="rId33"/>
    <p:sldId id="454" r:id="rId34"/>
    <p:sldId id="455" r:id="rId35"/>
    <p:sldId id="471" r:id="rId36"/>
    <p:sldId id="472" r:id="rId37"/>
    <p:sldId id="474" r:id="rId38"/>
    <p:sldId id="459" r:id="rId39"/>
    <p:sldId id="460" r:id="rId40"/>
    <p:sldId id="462" r:id="rId41"/>
    <p:sldId id="490" r:id="rId42"/>
    <p:sldId id="464" r:id="rId43"/>
    <p:sldId id="478" r:id="rId44"/>
    <p:sldId id="466" r:id="rId45"/>
    <p:sldId id="469" r:id="rId46"/>
    <p:sldId id="451" r:id="rId47"/>
    <p:sldId id="388" r:id="rId48"/>
    <p:sldId id="389" r:id="rId49"/>
    <p:sldId id="390" r:id="rId50"/>
    <p:sldId id="392" r:id="rId51"/>
    <p:sldId id="393" r:id="rId52"/>
    <p:sldId id="453" r:id="rId53"/>
    <p:sldId id="395" r:id="rId54"/>
    <p:sldId id="401" r:id="rId55"/>
    <p:sldId id="310" r:id="rId56"/>
    <p:sldId id="353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CF4F9"/>
    <a:srgbClr val="FF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81075" autoAdjust="0"/>
  </p:normalViewPr>
  <p:slideViewPr>
    <p:cSldViewPr snapToGrid="0">
      <p:cViewPr varScale="1">
        <p:scale>
          <a:sx n="63" d="100"/>
          <a:sy n="63" d="100"/>
        </p:scale>
        <p:origin x="528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赵跃" userId="583005940_tp_dropbox" providerId="OAuth2" clId="{3FFF0450-F2DB-E340-ADA9-4167348B9E99}"/>
    <pc:docChg chg="modSld">
      <pc:chgData name="赵跃" userId="583005940_tp_dropbox" providerId="OAuth2" clId="{3FFF0450-F2DB-E340-ADA9-4167348B9E99}" dt="2019-09-03T06:32:32.546" v="31" actId="1076"/>
      <pc:docMkLst>
        <pc:docMk/>
      </pc:docMkLst>
      <pc:sldChg chg="modSp">
        <pc:chgData name="赵跃" userId="583005940_tp_dropbox" providerId="OAuth2" clId="{3FFF0450-F2DB-E340-ADA9-4167348B9E99}" dt="2019-09-03T06:32:32.546" v="31" actId="1076"/>
        <pc:sldMkLst>
          <pc:docMk/>
          <pc:sldMk cId="2237330280" sldId="307"/>
        </pc:sldMkLst>
        <pc:graphicFrameChg chg="mod">
          <ac:chgData name="赵跃" userId="583005940_tp_dropbox" providerId="OAuth2" clId="{3FFF0450-F2DB-E340-ADA9-4167348B9E99}" dt="2019-09-03T06:32:32.546" v="31" actId="1076"/>
          <ac:graphicFrameMkLst>
            <pc:docMk/>
            <pc:sldMk cId="2237330280" sldId="307"/>
            <ac:graphicFrameMk id="2" creationId="{00000000-0000-0000-0000-000000000000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DBE39-193C-41E5-9976-2C422AB1576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CB3DB-3ED9-41B8-89DD-2A6ACF852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764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8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到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9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点时已经达到了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12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万人次，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9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点至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10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点达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16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万人次，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10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点到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11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点时暴增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8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万达到了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24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万人次，过了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11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点之后，已经突破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30 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万人次，达到外滩风</a:t>
            </a:r>
          </a:p>
          <a:p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景区的容量上限</a:t>
            </a:r>
            <a:r>
              <a:rPr lang="zh-CN" altLang="en-US" dirty="0" smtClean="0">
                <a:latin typeface="SSJ0+ZIdHBs-3"/>
                <a:ea typeface="AdobeHeitiStd-Regular" panose="020B0400000000000000" pitchFamily="34" charset="-122"/>
              </a:rPr>
              <a:t>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199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5487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95247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16119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20522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8930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13045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73792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66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55676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r>
              <a:rPr lang="en-US" altLang="zh-CN" dirty="0" smtClean="0"/>
              <a:t>What kinds of data quality problems?</a:t>
            </a:r>
          </a:p>
          <a:p>
            <a:r>
              <a:rPr lang="en-US" altLang="zh-CN" dirty="0" smtClean="0"/>
              <a:t>How can we detect problems with the data? </a:t>
            </a:r>
          </a:p>
          <a:p>
            <a:r>
              <a:rPr lang="en-US" altLang="zh-CN" dirty="0" smtClean="0"/>
              <a:t>What can we do about these problems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458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一带一路：丝绸之路经济带，</a:t>
            </a:r>
            <a:r>
              <a:rPr lang="en-US" altLang="zh-CN" dirty="0" smtClean="0"/>
              <a:t>21</a:t>
            </a:r>
            <a:r>
              <a:rPr lang="zh-CN" altLang="en-US" dirty="0" smtClean="0"/>
              <a:t>世纪海上丝绸之路 南海 印度洋 欧洲，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25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05572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z-score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标准化方法适用于属性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的最大值和最小值未知的情况，或有超出取值范围的离群数据的情况。该种标准化方式要求原始数据的分布可以近似为高斯分布，否则效果会变得很糟糕。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057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11295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88036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01307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30123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12266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将坐标轴中心移到数据的中心，然后旋转坐标轴，使得数据在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轴上的上的方差最大，即全部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个数据个体在该方向上的投影最为分散。意味着更多的信息被保留下来。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成为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第一主成分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第二主成分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：找一个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的协方差（相关系数）为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，以免与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信息重叠，并且使数据在该方向的方差尽量最大。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324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切比雪夫距离</a:t>
            </a:r>
            <a:endParaRPr lang="en-US" altLang="zh-CN" dirty="0" smtClean="0"/>
          </a:p>
          <a:p>
            <a:r>
              <a:rPr lang="zh-CN" altLang="en-US" dirty="0" smtClean="0"/>
              <a:t>距离计算比较直观，当两个维度尺度差异较大时，就会过度放大某个维度的作用。因此在使用这些距离时，最好是先对数据进行标准化处理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179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52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210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CB3DB-3ED9-41B8-89DD-2A6ACF8521B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23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8131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09912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Nominal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type of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is used to label variables without providing any quantitative value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data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categorical, statistical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type where the variables have natural, ordered categories and the distances between the categories is not known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Interval: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measured along a scale, in which each point is placed at equal distance from one another. 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 Data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defined as a quantitative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having the same properties as interval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an equal and definitive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between each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absolute “zero” 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782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1436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将其改为在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标准大气压下，水的沸点定为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度，冰水混合物的温度定为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度，其间分成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等分，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等分为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3832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329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5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75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3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030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44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72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92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75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57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71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1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AAF76-B483-47E3-BB37-1CDDAB376D4D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83DA3-3633-4CF0-9B3F-DFBCBBC3E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55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qiong.zn@sdu.edu.c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loudseawang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wmf"/><Relationship Id="rId5" Type="http://schemas.openxmlformats.org/officeDocument/2006/relationships/image" Target="../media/image10.w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8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6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Course Outline</a:t>
            </a:r>
            <a:endParaRPr lang="zh-CN" altLang="en-US" sz="4800" b="1" dirty="0">
              <a:latin typeface="+mn-lt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492181"/>
              </p:ext>
            </p:extLst>
          </p:nvPr>
        </p:nvGraphicFramePr>
        <p:xfrm>
          <a:off x="0" y="1114314"/>
          <a:ext cx="9144000" cy="5597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9418">
                  <a:extLst>
                    <a:ext uri="{9D8B030D-6E8A-4147-A177-3AD203B41FA5}">
                      <a16:colId xmlns:a16="http://schemas.microsoft.com/office/drawing/2014/main" val="4025338371"/>
                    </a:ext>
                  </a:extLst>
                </a:gridCol>
                <a:gridCol w="7464582">
                  <a:extLst>
                    <a:ext uri="{9D8B030D-6E8A-4147-A177-3AD203B41FA5}">
                      <a16:colId xmlns:a16="http://schemas.microsoft.com/office/drawing/2014/main" val="3066743183"/>
                    </a:ext>
                  </a:extLst>
                </a:gridCol>
              </a:tblGrid>
              <a:tr h="39069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Class Number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Topics Covered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3062"/>
                  </a:ext>
                </a:extLst>
              </a:tr>
              <a:tr h="3906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Introduction +</a:t>
                      </a:r>
                      <a:r>
                        <a:rPr lang="en-US" altLang="zh-CN" baseline="0" dirty="0" smtClean="0"/>
                        <a:t> Interactive Exploration System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604446"/>
                  </a:ext>
                </a:extLst>
              </a:tr>
              <a:tr h="3906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9.10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Project Introduction</a:t>
                      </a:r>
                      <a:r>
                        <a:rPr lang="en-US" altLang="zh-CN" baseline="0" dirty="0" smtClean="0"/>
                        <a:t> + Research Tips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084496"/>
                  </a:ext>
                </a:extLst>
              </a:tr>
              <a:tr h="3906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9.17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Visual Analytics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469524"/>
                  </a:ext>
                </a:extLst>
              </a:tr>
              <a:tr h="3906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9.24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 Management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146932"/>
                  </a:ext>
                </a:extLst>
              </a:tr>
              <a:tr h="390696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10.8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Data Mining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（确定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paper presentation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题目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: CCF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 A/B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MM SIGIR SIGGRAPH CVPR CHI VIS WWW AAAI KDD. When you are ready, present to me and your teammate before the formal presentation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762226"/>
                  </a:ext>
                </a:extLst>
              </a:tr>
              <a:tr h="390696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10.15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Advanced Visualization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02232"/>
                  </a:ext>
                </a:extLst>
              </a:tr>
              <a:tr h="390696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10.22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solidFill>
                            <a:srgbClr val="FF0000"/>
                          </a:solidFill>
                        </a:rPr>
                        <a:t>Human</a:t>
                      </a:r>
                      <a:r>
                        <a:rPr lang="en-US" altLang="zh-CN" baseline="0" smtClean="0">
                          <a:solidFill>
                            <a:srgbClr val="FF0000"/>
                          </a:solidFill>
                        </a:rPr>
                        <a:t>-Computer </a:t>
                      </a:r>
                      <a:r>
                        <a:rPr lang="en-US" altLang="zh-CN" baseline="0" smtClean="0">
                          <a:solidFill>
                            <a:srgbClr val="FF0000"/>
                          </a:solidFill>
                        </a:rPr>
                        <a:t>Interaction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21528"/>
                  </a:ext>
                </a:extLst>
              </a:tr>
              <a:tr h="3906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10.29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Perception and Cognition, System Evaluation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2128"/>
                  </a:ext>
                </a:extLst>
              </a:tr>
              <a:tr h="3906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Project Progress</a:t>
                      </a:r>
                      <a:r>
                        <a:rPr lang="en-US" altLang="zh-CN" baseline="0" dirty="0" smtClean="0"/>
                        <a:t> Presentation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65540"/>
                  </a:ext>
                </a:extLst>
              </a:tr>
              <a:tr h="3906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11.12-12.3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</a:t>
                      </a:r>
                      <a:r>
                        <a:rPr lang="en-US" altLang="zh-CN" baseline="0" dirty="0" smtClean="0"/>
                        <a:t> Paper Presentation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(teammate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参与点评，</a:t>
                      </a:r>
                      <a:r>
                        <a:rPr lang="zh-CN" altLang="en-US" sz="1600" b="1" baseline="0" dirty="0" smtClean="0">
                          <a:solidFill>
                            <a:srgbClr val="FF0000"/>
                          </a:solidFill>
                        </a:rPr>
                        <a:t>总结相比预演练时的进步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86170"/>
                  </a:ext>
                </a:extLst>
              </a:tr>
              <a:tr h="38534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12.10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Scientific</a:t>
                      </a:r>
                      <a:r>
                        <a:rPr lang="en-US" altLang="zh-CN" baseline="0" dirty="0" smtClean="0"/>
                        <a:t> Paper Writing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596908"/>
                  </a:ext>
                </a:extLst>
              </a:tr>
              <a:tr h="3906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12.17-12.24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Final Project Presentation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2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70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228600" y="1325562"/>
            <a:ext cx="8343900" cy="52371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Nominal</a:t>
            </a:r>
            <a:r>
              <a:rPr lang="zh-CN" altLang="en-US" sz="2800" dirty="0" smtClean="0">
                <a:solidFill>
                  <a:srgbClr val="FF0000"/>
                </a:solidFill>
              </a:rPr>
              <a:t>（标称）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A </a:t>
            </a:r>
            <a:r>
              <a:rPr lang="en-US" altLang="zh-CN" sz="2400" dirty="0" smtClean="0"/>
              <a:t>type </a:t>
            </a:r>
            <a:r>
              <a:rPr lang="en-US" altLang="zh-CN" sz="2400" dirty="0"/>
              <a:t>of </a:t>
            </a:r>
            <a:r>
              <a:rPr lang="en-US" altLang="zh-CN" sz="2400" b="1" dirty="0"/>
              <a:t>data</a:t>
            </a:r>
            <a:r>
              <a:rPr lang="en-US" altLang="zh-CN" sz="2400" dirty="0"/>
              <a:t> that is used to label variables without providing any quantitative value</a:t>
            </a:r>
            <a:endParaRPr lang="en-US" sz="2400" dirty="0" smtClean="0"/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Ordinal</a:t>
            </a:r>
            <a:r>
              <a:rPr lang="zh-CN" altLang="en-US" sz="2800" dirty="0" smtClean="0">
                <a:solidFill>
                  <a:srgbClr val="FF0000"/>
                </a:solidFill>
              </a:rPr>
              <a:t>（序数）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altLang="zh-CN" sz="2400" dirty="0" smtClean="0"/>
              <a:t>A </a:t>
            </a:r>
            <a:r>
              <a:rPr lang="en-US" altLang="zh-CN" sz="2400" dirty="0"/>
              <a:t>categorical, statistical </a:t>
            </a:r>
            <a:r>
              <a:rPr lang="en-US" altLang="zh-CN" sz="2400" b="1" dirty="0"/>
              <a:t>data</a:t>
            </a:r>
            <a:r>
              <a:rPr lang="en-US" altLang="zh-CN" sz="2400" dirty="0"/>
              <a:t> type where the variables have natural, ordered categories and the distances between the categories is not known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Interval</a:t>
            </a:r>
            <a:r>
              <a:rPr lang="zh-CN" altLang="en-US" sz="2800" dirty="0" smtClean="0">
                <a:solidFill>
                  <a:srgbClr val="FF0000"/>
                </a:solidFill>
              </a:rPr>
              <a:t>（区间）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 smtClean="0"/>
              <a:t>Measured </a:t>
            </a:r>
            <a:r>
              <a:rPr lang="en-US" altLang="zh-CN" sz="2400" dirty="0" smtClean="0"/>
              <a:t>along </a:t>
            </a:r>
            <a:r>
              <a:rPr lang="en-US" altLang="zh-CN" sz="2400" dirty="0"/>
              <a:t>a scale, in which each point is placed at equal distance from one another</a:t>
            </a:r>
            <a:endParaRPr lang="en-US" sz="2400" dirty="0" smtClean="0"/>
          </a:p>
          <a:p>
            <a:pPr marL="749300" lvl="1">
              <a:spcBef>
                <a:spcPts val="3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Ratio</a:t>
            </a:r>
            <a:r>
              <a:rPr lang="zh-CN" altLang="en-US" sz="2800" dirty="0" smtClean="0">
                <a:solidFill>
                  <a:srgbClr val="FF0000"/>
                </a:solidFill>
              </a:rPr>
              <a:t>（比率）</a:t>
            </a:r>
            <a:endParaRPr lang="en-US" sz="2800" dirty="0" smtClean="0"/>
          </a:p>
          <a:p>
            <a:pPr marL="1257300" lvl="2" indent="-393700">
              <a:spcBef>
                <a:spcPts val="300"/>
              </a:spcBef>
            </a:pPr>
            <a:r>
              <a:rPr lang="en-US" altLang="zh-CN" sz="2400" dirty="0" smtClean="0"/>
              <a:t>A </a:t>
            </a:r>
            <a:r>
              <a:rPr lang="en-US" altLang="zh-CN" sz="2400" dirty="0"/>
              <a:t>quantitative </a:t>
            </a:r>
            <a:r>
              <a:rPr lang="en-US" altLang="zh-CN" sz="2400" b="1" dirty="0"/>
              <a:t>data</a:t>
            </a:r>
            <a:r>
              <a:rPr lang="en-US" altLang="zh-CN" sz="2400" dirty="0"/>
              <a:t>, having the same properties as interval </a:t>
            </a:r>
            <a:r>
              <a:rPr lang="en-US" altLang="zh-CN" sz="2400" b="1" dirty="0"/>
              <a:t>data</a:t>
            </a:r>
            <a:r>
              <a:rPr lang="en-US" altLang="zh-CN" sz="2400" dirty="0"/>
              <a:t>, with an equal </a:t>
            </a:r>
            <a:r>
              <a:rPr lang="en-US" altLang="zh-CN" sz="2400" dirty="0" smtClean="0"/>
              <a:t>and definitive</a:t>
            </a:r>
            <a:r>
              <a:rPr lang="en-US" altLang="zh-CN" sz="2400" dirty="0"/>
              <a:t> </a:t>
            </a:r>
            <a:r>
              <a:rPr lang="en-US" altLang="zh-CN" sz="2400" b="1" dirty="0"/>
              <a:t>ratio</a:t>
            </a:r>
            <a:r>
              <a:rPr lang="en-US" altLang="zh-CN" sz="2400" dirty="0"/>
              <a:t> </a:t>
            </a:r>
            <a:br>
              <a:rPr lang="en-US" altLang="zh-CN" sz="2400" dirty="0"/>
            </a:br>
            <a:r>
              <a:rPr lang="en-US" altLang="zh-CN" sz="2400" dirty="0" smtClean="0"/>
              <a:t>between each </a:t>
            </a:r>
            <a:r>
              <a:rPr lang="en-US" altLang="zh-CN" sz="2400" b="1" dirty="0" smtClean="0"/>
              <a:t>data</a:t>
            </a:r>
            <a:r>
              <a:rPr lang="en-US" altLang="zh-CN" sz="2400" dirty="0" smtClean="0"/>
              <a:t> and absolute “zero” 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11163" y="0"/>
            <a:ext cx="7886700" cy="1325563"/>
          </a:xfrm>
        </p:spPr>
        <p:txBody>
          <a:bodyPr/>
          <a:lstStyle/>
          <a:p>
            <a:r>
              <a:rPr lang="en-US" b="1" dirty="0" smtClean="0"/>
              <a:t>Types of Attributes</a:t>
            </a:r>
          </a:p>
        </p:txBody>
      </p:sp>
    </p:spTree>
    <p:extLst>
      <p:ext uri="{BB962C8B-B14F-4D97-AF65-F5344CB8AC3E}">
        <p14:creationId xmlns:p14="http://schemas.microsoft.com/office/powerpoint/2010/main" val="2278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160" y="1471663"/>
            <a:ext cx="824004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type of an attribute depends on which of the following properties/operations it possesses:</a:t>
            </a:r>
          </a:p>
          <a:p>
            <a:endParaRPr lang="en-US" sz="1000" dirty="0" smtClean="0"/>
          </a:p>
          <a:p>
            <a:pPr lvl="1"/>
            <a:r>
              <a:rPr lang="en-US" dirty="0" smtClean="0"/>
              <a:t>Distinctness:  		</a:t>
            </a:r>
            <a:r>
              <a:rPr lang="en-US" sz="2800" dirty="0" smtClean="0"/>
              <a:t>=  </a:t>
            </a:r>
            <a:r>
              <a:rPr lang="en-US" sz="2800" dirty="0" smtClean="0">
                <a:sym typeface="Symbol" pitchFamily="18" charset="2"/>
              </a:rPr>
              <a:t></a:t>
            </a:r>
            <a:r>
              <a:rPr lang="en-US" dirty="0" smtClean="0">
                <a:sym typeface="Symbol" pitchFamily="18" charset="2"/>
              </a:rPr>
              <a:t>		</a:t>
            </a:r>
            <a:endParaRPr lang="en-US" dirty="0" smtClean="0"/>
          </a:p>
          <a:p>
            <a:pPr lvl="1"/>
            <a:r>
              <a:rPr lang="en-US" dirty="0" smtClean="0"/>
              <a:t>Order:  			</a:t>
            </a:r>
            <a:r>
              <a:rPr lang="en-US" sz="2800" dirty="0" smtClean="0"/>
              <a:t>&lt;  &gt;</a:t>
            </a:r>
            <a:r>
              <a:rPr lang="en-US" dirty="0" smtClean="0"/>
              <a:t>  		</a:t>
            </a:r>
          </a:p>
          <a:p>
            <a:pPr lvl="1"/>
            <a:r>
              <a:rPr lang="en-US" dirty="0" smtClean="0"/>
              <a:t>Differences are		</a:t>
            </a:r>
            <a:r>
              <a:rPr lang="en-US" sz="2800" dirty="0" smtClean="0"/>
              <a:t>+  -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meaningful : 		</a:t>
            </a:r>
          </a:p>
          <a:p>
            <a:pPr lvl="1"/>
            <a:r>
              <a:rPr lang="en-US" dirty="0" smtClean="0"/>
              <a:t>Ratios are  		 </a:t>
            </a:r>
            <a:r>
              <a:rPr lang="en-US" sz="2800" dirty="0" smtClean="0"/>
              <a:t>*  /</a:t>
            </a:r>
            <a:br>
              <a:rPr lang="en-US" sz="2800" dirty="0" smtClean="0"/>
            </a:br>
            <a:r>
              <a:rPr lang="en-US" dirty="0"/>
              <a:t>meaningful</a:t>
            </a:r>
          </a:p>
          <a:p>
            <a:pPr lvl="4"/>
            <a:endParaRPr lang="en-US" sz="1400" dirty="0" smtClean="0"/>
          </a:p>
          <a:p>
            <a:pPr lvl="1"/>
            <a:r>
              <a:rPr lang="en-US" altLang="zh-CN" dirty="0" smtClean="0"/>
              <a:t>Nominal </a:t>
            </a:r>
            <a:r>
              <a:rPr lang="en-US" altLang="zh-CN" dirty="0"/>
              <a:t>attribute: </a:t>
            </a:r>
            <a:r>
              <a:rPr lang="en-US" altLang="zh-CN" dirty="0">
                <a:solidFill>
                  <a:srgbClr val="FF0000"/>
                </a:solidFill>
              </a:rPr>
              <a:t>distinctness</a:t>
            </a:r>
          </a:p>
          <a:p>
            <a:pPr lvl="1"/>
            <a:r>
              <a:rPr lang="en-US" altLang="zh-CN" dirty="0"/>
              <a:t>Ordinal </a:t>
            </a:r>
            <a:r>
              <a:rPr lang="en-US" altLang="zh-CN" dirty="0" smtClean="0"/>
              <a:t>  attribute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FF0000"/>
                </a:solidFill>
              </a:rPr>
              <a:t>distinctness &amp; order</a:t>
            </a:r>
          </a:p>
          <a:p>
            <a:pPr lvl="1"/>
            <a:r>
              <a:rPr lang="en-US" altLang="zh-CN" dirty="0" smtClean="0"/>
              <a:t>Interval  </a:t>
            </a:r>
            <a:r>
              <a:rPr lang="en-US" altLang="zh-CN" dirty="0"/>
              <a:t>attribute: </a:t>
            </a:r>
            <a:r>
              <a:rPr lang="en-US" altLang="zh-CN" dirty="0">
                <a:solidFill>
                  <a:srgbClr val="FF0000"/>
                </a:solidFill>
              </a:rPr>
              <a:t>distinctness, order &amp; </a:t>
            </a:r>
            <a:r>
              <a:rPr lang="en-US" altLang="zh-CN" dirty="0" smtClean="0">
                <a:solidFill>
                  <a:srgbClr val="FF0000"/>
                </a:solidFill>
              </a:rPr>
              <a:t>meaningful differences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Ratio      </a:t>
            </a:r>
            <a:r>
              <a:rPr lang="en-US" altLang="zh-CN" dirty="0"/>
              <a:t>attribute: </a:t>
            </a:r>
            <a:r>
              <a:rPr lang="en-US" altLang="zh-CN" dirty="0">
                <a:solidFill>
                  <a:srgbClr val="FF0000"/>
                </a:solidFill>
              </a:rPr>
              <a:t>all 4 properties/operations</a:t>
            </a: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11163" y="0"/>
            <a:ext cx="7886700" cy="1325563"/>
          </a:xfrm>
        </p:spPr>
        <p:txBody>
          <a:bodyPr/>
          <a:lstStyle/>
          <a:p>
            <a:r>
              <a:rPr lang="en-US" b="1" dirty="0" smtClean="0"/>
              <a:t>Types of Attribute Values</a:t>
            </a:r>
          </a:p>
        </p:txBody>
      </p:sp>
      <p:sp>
        <p:nvSpPr>
          <p:cNvPr id="11" name="矩形 10"/>
          <p:cNvSpPr/>
          <p:nvPr/>
        </p:nvSpPr>
        <p:spPr>
          <a:xfrm>
            <a:off x="3401961" y="4306529"/>
            <a:ext cx="5250426" cy="27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01961" y="4583215"/>
            <a:ext cx="5250426" cy="310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429000" y="4894084"/>
            <a:ext cx="5250426" cy="3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429000" y="5204953"/>
            <a:ext cx="5250426" cy="3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2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847975"/>
            <a:ext cx="8318500" cy="2619375"/>
          </a:xfrm>
        </p:spPr>
        <p:txBody>
          <a:bodyPr>
            <a:normAutofit/>
          </a:bodyPr>
          <a:lstStyle/>
          <a:p>
            <a:pPr lvl="1"/>
            <a:r>
              <a:rPr lang="en-US" altLang="zh-CN" sz="3600" dirty="0" smtClean="0"/>
              <a:t>Height above Average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Height</a:t>
            </a:r>
            <a:endParaRPr lang="en-US" sz="3600" dirty="0"/>
          </a:p>
        </p:txBody>
      </p:sp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430212" y="1352550"/>
            <a:ext cx="85359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smtClean="0"/>
              <a:t>Difference Between Ratio &amp; Interval</a:t>
            </a:r>
          </a:p>
        </p:txBody>
      </p:sp>
    </p:spTree>
    <p:extLst>
      <p:ext uri="{BB962C8B-B14F-4D97-AF65-F5344CB8AC3E}">
        <p14:creationId xmlns:p14="http://schemas.microsoft.com/office/powerpoint/2010/main" val="278508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856200"/>
            <a:ext cx="8547935" cy="34463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742950" y="6476911"/>
            <a:ext cx="9709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altLang="zh-CN" sz="1400" dirty="0" smtClean="0"/>
              <a:t>A rule based tool for assisting </a:t>
            </a:r>
            <a:r>
              <a:rPr lang="en-US" altLang="zh-CN" sz="1400" dirty="0" err="1" smtClean="0"/>
              <a:t>colormap</a:t>
            </a:r>
            <a:r>
              <a:rPr lang="en-US" altLang="zh-CN" sz="1400" dirty="0" smtClean="0"/>
              <a:t> selection. Lawrence D. Bergman, Bernice E. </a:t>
            </a:r>
            <a:r>
              <a:rPr lang="en-US" altLang="zh-CN" sz="1400" dirty="0" err="1" smtClean="0"/>
              <a:t>Rgowitz</a:t>
            </a:r>
            <a:r>
              <a:rPr lang="en-US" altLang="zh-CN" sz="1400" dirty="0" smtClean="0"/>
              <a:t>, Lloyd A. </a:t>
            </a:r>
            <a:r>
              <a:rPr lang="en-US" altLang="zh-CN" sz="1400" dirty="0" err="1" smtClean="0"/>
              <a:t>Treinish</a:t>
            </a:r>
            <a:r>
              <a:rPr lang="en-US" altLang="zh-CN" sz="1400" dirty="0" smtClean="0"/>
              <a:t>.</a:t>
            </a:r>
            <a:endParaRPr lang="en-US" altLang="zh-CN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35" y="115600"/>
            <a:ext cx="4024800" cy="27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3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Data: a</a:t>
            </a:r>
            <a:r>
              <a:rPr lang="en-US" dirty="0" smtClean="0"/>
              <a:t>ttributes and objects</a:t>
            </a:r>
          </a:p>
          <a:p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Types of Data</a:t>
            </a:r>
          </a:p>
          <a:p>
            <a:endParaRPr lang="en-US" dirty="0" smtClean="0"/>
          </a:p>
          <a:p>
            <a:r>
              <a:rPr lang="en-US" dirty="0"/>
              <a:t>Data </a:t>
            </a:r>
            <a:r>
              <a:rPr lang="en-US" dirty="0" smtClean="0"/>
              <a:t>Quality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Preprocessing</a:t>
            </a:r>
          </a:p>
          <a:p>
            <a:endParaRPr lang="en-US" dirty="0"/>
          </a:p>
          <a:p>
            <a:r>
              <a:rPr lang="en-US" altLang="zh-CN" dirty="0"/>
              <a:t>Similarity and Distance</a:t>
            </a:r>
          </a:p>
          <a:p>
            <a:endParaRPr lang="en-US" dirty="0" smtClean="0"/>
          </a:p>
          <a:p>
            <a:pPr>
              <a:buFont typeface="Monotype Sorts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5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246238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Transaction Data</a:t>
            </a:r>
            <a:endParaRPr lang="en-US" dirty="0" smtClean="0"/>
          </a:p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 smtClean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Types of Data Sets</a:t>
            </a:r>
          </a:p>
        </p:txBody>
      </p:sp>
    </p:spTree>
    <p:extLst>
      <p:ext uri="{BB962C8B-B14F-4D97-AF65-F5344CB8AC3E}">
        <p14:creationId xmlns:p14="http://schemas.microsoft.com/office/powerpoint/2010/main" val="140240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1199534"/>
            <a:ext cx="8394700" cy="4820265"/>
          </a:xfrm>
          <a:noFill/>
        </p:spPr>
        <p:txBody>
          <a:bodyPr>
            <a:normAutofit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 smtClean="0"/>
              <a:t> High dimensional data brings a number of challenges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 smtClean="0"/>
              <a:t>Sparsity</a:t>
            </a:r>
            <a:endParaRPr lang="en-US" sz="2800" dirty="0" smtClean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 smtClean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smtClean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Characteristics of Data</a:t>
            </a:r>
          </a:p>
        </p:txBody>
      </p:sp>
    </p:spTree>
    <p:extLst>
      <p:ext uri="{BB962C8B-B14F-4D97-AF65-F5344CB8AC3E}">
        <p14:creationId xmlns:p14="http://schemas.microsoft.com/office/powerpoint/2010/main" val="30492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Data that consists of a collection of records, each of which consists of a fixed set of attributes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900486"/>
              </p:ext>
            </p:extLst>
          </p:nvPr>
        </p:nvGraphicFramePr>
        <p:xfrm>
          <a:off x="2646363" y="2308122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4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1638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63" y="2308122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Record Data</a:t>
            </a:r>
          </a:p>
        </p:txBody>
      </p:sp>
    </p:spTree>
    <p:extLst>
      <p:ext uri="{BB962C8B-B14F-4D97-AF65-F5344CB8AC3E}">
        <p14:creationId xmlns:p14="http://schemas.microsoft.com/office/powerpoint/2010/main" val="36932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 smtClean="0"/>
              <a:t>If data objects have the same </a:t>
            </a:r>
            <a:r>
              <a:rPr lang="en-US" sz="2400" b="1" dirty="0" smtClean="0"/>
              <a:t>fixed set of numeric attributes</a:t>
            </a:r>
            <a:r>
              <a:rPr lang="en-US" sz="2400" dirty="0" smtClean="0"/>
              <a:t>, then the data objects can be thought of as points in a multi-dimensional space, where </a:t>
            </a:r>
            <a:r>
              <a:rPr lang="en-US" sz="2400" b="1" dirty="0" smtClean="0"/>
              <a:t>each dimension represents a distinct attribute </a:t>
            </a:r>
          </a:p>
          <a:p>
            <a:pPr lvl="4"/>
            <a:endParaRPr lang="en-US" sz="1800" dirty="0" smtClean="0"/>
          </a:p>
          <a:p>
            <a:r>
              <a:rPr lang="en-US" sz="2400" dirty="0" smtClean="0"/>
              <a:t>Such data set can be represented by an </a:t>
            </a:r>
            <a:r>
              <a:rPr lang="en-US" sz="2400" i="1" dirty="0" smtClean="0"/>
              <a:t>m</a:t>
            </a:r>
            <a:r>
              <a:rPr lang="en-US" sz="2400" dirty="0" smtClean="0"/>
              <a:t> by </a:t>
            </a:r>
            <a:r>
              <a:rPr lang="en-US" sz="2400" i="1" dirty="0" smtClean="0"/>
              <a:t>n</a:t>
            </a:r>
            <a:r>
              <a:rPr lang="en-US" sz="2400" dirty="0" smtClean="0"/>
              <a:t> matrix, where there are </a:t>
            </a:r>
            <a:r>
              <a:rPr lang="en-US" sz="2400" i="1" dirty="0" smtClean="0"/>
              <a:t>m</a:t>
            </a:r>
            <a:r>
              <a:rPr lang="en-US" sz="2400" dirty="0" smtClean="0"/>
              <a:t> rows, one for each object, and </a:t>
            </a:r>
            <a:r>
              <a:rPr lang="en-US" sz="2400" i="1" dirty="0" smtClean="0"/>
              <a:t>n</a:t>
            </a:r>
            <a:r>
              <a:rPr lang="en-US" sz="2400" dirty="0" smtClean="0"/>
              <a:t> columns, one for each attribute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" name="VISIO" r:id="rId4" imgW="5706222" imgH="1480748" progId="Visio.Drawing.6">
                  <p:embed/>
                </p:oleObj>
              </mc:Choice>
              <mc:Fallback>
                <p:oleObj name="VISIO" r:id="rId4" imgW="5706222" imgH="1480748" progId="Visio.Drawing.6">
                  <p:embed/>
                  <p:pic>
                    <p:nvPicPr>
                      <p:cNvPr id="17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Data Matrix</a:t>
            </a:r>
          </a:p>
        </p:txBody>
      </p:sp>
    </p:spTree>
    <p:extLst>
      <p:ext uri="{BB962C8B-B14F-4D97-AF65-F5344CB8AC3E}">
        <p14:creationId xmlns:p14="http://schemas.microsoft.com/office/powerpoint/2010/main" val="206133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90999" y="1325563"/>
            <a:ext cx="7886700" cy="4351338"/>
          </a:xfrm>
        </p:spPr>
        <p:txBody>
          <a:bodyPr/>
          <a:lstStyle/>
          <a:p>
            <a:r>
              <a:rPr lang="en-US" dirty="0" smtClean="0"/>
              <a:t>Each document becomes a ‘term’ vector </a:t>
            </a:r>
          </a:p>
          <a:p>
            <a:pPr lvl="1"/>
            <a:r>
              <a:rPr lang="en-US" dirty="0" smtClean="0"/>
              <a:t>Each term is a component (attribute) of the vector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value of each component is the number of times the corresponding term occurs in the document.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2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184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Document Data</a:t>
            </a:r>
          </a:p>
        </p:txBody>
      </p:sp>
    </p:spTree>
    <p:extLst>
      <p:ext uri="{BB962C8B-B14F-4D97-AF65-F5344CB8AC3E}">
        <p14:creationId xmlns:p14="http://schemas.microsoft.com/office/powerpoint/2010/main" val="41974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52402" y="1179945"/>
            <a:ext cx="9677402" cy="2273300"/>
          </a:xfrm>
        </p:spPr>
        <p:txBody>
          <a:bodyPr>
            <a:noAutofit/>
          </a:bodyPr>
          <a:lstStyle/>
          <a:p>
            <a:r>
              <a:rPr lang="en-US" altLang="zh-CN" sz="4800" b="1" dirty="0" smtClean="0">
                <a:latin typeface="+mn-lt"/>
              </a:rPr>
              <a:t>Data</a:t>
            </a:r>
            <a:endParaRPr lang="zh-CN" altLang="en-US" sz="4800" b="1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2" y="121967"/>
            <a:ext cx="1343155" cy="13431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54595" y="121967"/>
            <a:ext cx="4738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</a:rPr>
              <a:t>Practices on Big Data Analytics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2250" y="3661511"/>
            <a:ext cx="8548099" cy="1658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80000"/>
              </a:lnSpc>
              <a:spcBef>
                <a:spcPts val="1000"/>
              </a:spcBef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Qiong Zeng (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曾琼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en-US" altLang="zh-CN" sz="2400" dirty="0" err="1" smtClean="0">
                <a:solidFill>
                  <a:schemeClr val="bg1">
                    <a:lumMod val="50000"/>
                  </a:schemeClr>
                </a:solidFill>
              </a:rPr>
              <a:t>Yunhai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Wang (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汪云海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 defTabSz="914400">
              <a:lnSpc>
                <a:spcPct val="80000"/>
              </a:lnSpc>
              <a:spcBef>
                <a:spcPts val="1000"/>
              </a:spcBef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qiong.zn@sdu.edu.cn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cloudseawang@gmail.com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 defTabSz="914400">
              <a:lnSpc>
                <a:spcPct val="80000"/>
              </a:lnSpc>
              <a:spcBef>
                <a:spcPts val="1000"/>
              </a:spcBef>
            </a:pP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 defTabSz="914400">
              <a:lnSpc>
                <a:spcPct val="80000"/>
              </a:lnSpc>
              <a:spcBef>
                <a:spcPts val="1000"/>
              </a:spcBef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99153" y="1255354"/>
            <a:ext cx="7886700" cy="4351338"/>
          </a:xfrm>
        </p:spPr>
        <p:txBody>
          <a:bodyPr/>
          <a:lstStyle/>
          <a:p>
            <a:r>
              <a:rPr lang="en-US" dirty="0" smtClean="0"/>
              <a:t>A special type of record data, where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record (transaction) involves a set of items.  </a:t>
            </a:r>
          </a:p>
          <a:p>
            <a:pPr lvl="1"/>
            <a:r>
              <a:rPr lang="en-US" dirty="0" smtClean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681684"/>
              </p:ext>
            </p:extLst>
          </p:nvPr>
        </p:nvGraphicFramePr>
        <p:xfrm>
          <a:off x="2077064" y="3808874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6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1946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7064" y="3808874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Transaction Data</a:t>
            </a:r>
          </a:p>
        </p:txBody>
      </p:sp>
    </p:spTree>
    <p:extLst>
      <p:ext uri="{BB962C8B-B14F-4D97-AF65-F5344CB8AC3E}">
        <p14:creationId xmlns:p14="http://schemas.microsoft.com/office/powerpoint/2010/main" val="27633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 smtClean="0"/>
              <a:t>Examples: Generic graph, a </a:t>
            </a:r>
            <a:r>
              <a:rPr lang="en-US" sz="2500" dirty="0"/>
              <a:t>m</a:t>
            </a:r>
            <a:r>
              <a:rPr lang="en-US" sz="2500" dirty="0" smtClean="0"/>
              <a:t>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2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2048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3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2048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  <p:sp>
        <p:nvSpPr>
          <p:cNvPr id="9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Graph Data</a:t>
            </a:r>
          </a:p>
        </p:txBody>
      </p:sp>
    </p:spTree>
    <p:extLst>
      <p:ext uri="{BB962C8B-B14F-4D97-AF65-F5344CB8AC3E}">
        <p14:creationId xmlns:p14="http://schemas.microsoft.com/office/powerpoint/2010/main" val="26245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547621"/>
              </p:ext>
            </p:extLst>
          </p:nvPr>
        </p:nvGraphicFramePr>
        <p:xfrm>
          <a:off x="2111477" y="1666567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4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477" y="1666567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Ordered Data</a:t>
            </a:r>
          </a:p>
        </p:txBody>
      </p:sp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530330" y="132418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Genomic sequence data</a:t>
            </a:r>
          </a:p>
        </p:txBody>
      </p:sp>
    </p:spTree>
    <p:extLst>
      <p:ext uri="{BB962C8B-B14F-4D97-AF65-F5344CB8AC3E}">
        <p14:creationId xmlns:p14="http://schemas.microsoft.com/office/powerpoint/2010/main" val="363058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Temporal</a:t>
            </a:r>
            <a:r>
              <a:rPr lang="en-US" b="1" dirty="0" smtClean="0"/>
              <a:t> Data</a:t>
            </a:r>
          </a:p>
        </p:txBody>
      </p:sp>
      <p:pic>
        <p:nvPicPr>
          <p:cNvPr id="5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  <p:extLst>
      <p:ext uri="{BB962C8B-B14F-4D97-AF65-F5344CB8AC3E}">
        <p14:creationId xmlns:p14="http://schemas.microsoft.com/office/powerpoint/2010/main" val="190998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" y="967883"/>
            <a:ext cx="9067800" cy="51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0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4775" y="714374"/>
            <a:ext cx="8905875" cy="2595405"/>
            <a:chOff x="0" y="1187805"/>
            <a:chExt cx="10843717" cy="32364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11"/>
            <a:stretch/>
          </p:blipFill>
          <p:spPr>
            <a:xfrm>
              <a:off x="0" y="1187805"/>
              <a:ext cx="3240000" cy="323455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17" r="33365"/>
            <a:stretch/>
          </p:blipFill>
          <p:spPr>
            <a:xfrm>
              <a:off x="3808181" y="1187805"/>
              <a:ext cx="3234844" cy="32364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07"/>
            <a:stretch/>
          </p:blipFill>
          <p:spPr>
            <a:xfrm>
              <a:off x="7611207" y="1187805"/>
              <a:ext cx="3232510" cy="3236400"/>
            </a:xfrm>
            <a:prstGeom prst="rect">
              <a:avLst/>
            </a:prstGeom>
          </p:spPr>
        </p:pic>
        <p:sp>
          <p:nvSpPr>
            <p:cNvPr id="7" name="加号 6"/>
            <p:cNvSpPr/>
            <p:nvPr/>
          </p:nvSpPr>
          <p:spPr>
            <a:xfrm>
              <a:off x="3240000" y="2675625"/>
              <a:ext cx="571500" cy="571500"/>
            </a:xfrm>
            <a:prstGeom prst="mathPlus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号 7"/>
            <p:cNvSpPr/>
            <p:nvPr/>
          </p:nvSpPr>
          <p:spPr>
            <a:xfrm>
              <a:off x="7038711" y="2675625"/>
              <a:ext cx="572400" cy="572400"/>
            </a:xfrm>
            <a:prstGeom prst="mathEqual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" y="3821735"/>
            <a:ext cx="2732079" cy="27320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30" y="3827038"/>
            <a:ext cx="2720716" cy="27267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03" y="3821736"/>
            <a:ext cx="2673047" cy="2732078"/>
          </a:xfrm>
          <a:prstGeom prst="rect">
            <a:avLst/>
          </a:prstGeom>
        </p:spPr>
      </p:pic>
      <p:sp>
        <p:nvSpPr>
          <p:cNvPr id="12" name="加号 11"/>
          <p:cNvSpPr/>
          <p:nvPr/>
        </p:nvSpPr>
        <p:spPr>
          <a:xfrm>
            <a:off x="2769201" y="4869794"/>
            <a:ext cx="469369" cy="458310"/>
          </a:xfrm>
          <a:prstGeom prst="mathPl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号 12"/>
          <p:cNvSpPr/>
          <p:nvPr/>
        </p:nvSpPr>
        <p:spPr>
          <a:xfrm>
            <a:off x="5889058" y="4869794"/>
            <a:ext cx="470108" cy="459032"/>
          </a:xfrm>
          <a:prstGeom prst="mathEqual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8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Data: a</a:t>
            </a:r>
            <a:r>
              <a:rPr lang="en-US" dirty="0" smtClean="0"/>
              <a:t>ttributes and objects</a:t>
            </a:r>
          </a:p>
          <a:p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Types of Data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smtClean="0">
                <a:solidFill>
                  <a:srgbClr val="FF0000"/>
                </a:solidFill>
              </a:rPr>
              <a:t>Quality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Preprocessing</a:t>
            </a:r>
          </a:p>
          <a:p>
            <a:endParaRPr lang="en-US" dirty="0"/>
          </a:p>
          <a:p>
            <a:r>
              <a:rPr lang="en-US" altLang="zh-CN" dirty="0"/>
              <a:t>Similarity and Distance</a:t>
            </a:r>
          </a:p>
          <a:p>
            <a:endParaRPr lang="en-US" dirty="0" smtClean="0"/>
          </a:p>
          <a:p>
            <a:pPr>
              <a:buFont typeface="Monotype Sorts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888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2" y="1325563"/>
            <a:ext cx="8644348" cy="4593456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r>
              <a:rPr lang="en-US" sz="2400" dirty="0" smtClean="0"/>
              <a:t>“</a:t>
            </a:r>
            <a:r>
              <a:rPr lang="en-US" sz="2400" dirty="0" smtClean="0">
                <a:latin typeface="Times New Roman" pitchFamily="18" charset="0"/>
              </a:rPr>
              <a:t>The most important point is that poor data quality is an unfolding disaster.</a:t>
            </a:r>
          </a:p>
          <a:p>
            <a:pPr lvl="1"/>
            <a:r>
              <a:rPr lang="en-US" dirty="0" smtClean="0">
                <a:latin typeface="Times New Roman" pitchFamily="18" charset="0"/>
              </a:rPr>
              <a:t>Poor data quality costs the typical company at least ten percent (10%) of revenue; twenty percent (20%) is probably a better estimate.”</a:t>
            </a:r>
          </a:p>
          <a:p>
            <a:pPr>
              <a:buFont typeface="Monotype Sorts" charset="2"/>
              <a:buNone/>
            </a:pPr>
            <a:r>
              <a:rPr lang="en-US" sz="2400" dirty="0" smtClean="0">
                <a:latin typeface="Times New Roman" pitchFamily="18" charset="0"/>
              </a:rPr>
              <a:t>			Thomas C. Redman, DM Review, August 2004</a:t>
            </a:r>
          </a:p>
          <a:p>
            <a:pPr>
              <a:buFont typeface="Monotype Sorts" charset="2"/>
              <a:buNone/>
            </a:pPr>
            <a:endParaRPr lang="en-US" sz="900" dirty="0" smtClean="0">
              <a:latin typeface="Times New Roman" pitchFamily="18" charset="0"/>
            </a:endParaRPr>
          </a:p>
          <a:p>
            <a:r>
              <a:rPr lang="en-US" sz="3000" dirty="0" smtClean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 smtClean="0"/>
              <a:t>Some credit-worthy candidates are denied loans</a:t>
            </a:r>
          </a:p>
          <a:p>
            <a:pPr lvl="1"/>
            <a:r>
              <a:rPr lang="en-US" sz="2200" dirty="0" smtClean="0"/>
              <a:t>More loans are given to individuals that default</a:t>
            </a:r>
          </a:p>
        </p:txBody>
      </p:sp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Data </a:t>
            </a:r>
            <a:r>
              <a:rPr lang="en-US" altLang="zh-CN" b="1" dirty="0" smtClean="0"/>
              <a:t>Quality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3585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2" y="1325563"/>
            <a:ext cx="8388760" cy="4878726"/>
          </a:xfrm>
          <a:prstGeom prst="rect">
            <a:avLst/>
          </a:prstGeom>
        </p:spPr>
      </p:pic>
      <p:sp>
        <p:nvSpPr>
          <p:cNvPr id="8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Data </a:t>
            </a:r>
            <a:r>
              <a:rPr lang="en-US" altLang="zh-CN" b="1" dirty="0" smtClean="0"/>
              <a:t>Quality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807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For objects, noise is an extraneous object</a:t>
            </a:r>
          </a:p>
          <a:p>
            <a:r>
              <a:rPr lang="en-US" sz="2600" dirty="0" smtClean="0"/>
              <a:t>For attributes, noise refers to modification of original values</a:t>
            </a:r>
          </a:p>
          <a:p>
            <a:pPr lvl="1"/>
            <a:r>
              <a:rPr lang="en-US" dirty="0" smtClean="0"/>
              <a:t>Examples: distortion of a person’s voice when talking on a poor phone and “snow” on television screen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169"/>
          <a:stretch>
            <a:fillRect/>
          </a:stretch>
        </p:blipFill>
        <p:spPr bwMode="auto">
          <a:xfrm>
            <a:off x="411163" y="2716162"/>
            <a:ext cx="417487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4170" r="6250"/>
          <a:stretch>
            <a:fillRect/>
          </a:stretch>
        </p:blipFill>
        <p:spPr bwMode="auto">
          <a:xfrm>
            <a:off x="4830764" y="2714574"/>
            <a:ext cx="380101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1401763" y="5992762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5059363" y="5992762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 + Noise</a:t>
            </a:r>
          </a:p>
        </p:txBody>
      </p:sp>
      <p:sp>
        <p:nvSpPr>
          <p:cNvPr id="9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Noise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8497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âä¸æµ·è¸©è¸äºä»¶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02" y="946583"/>
            <a:ext cx="8183297" cy="46510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矩形 3"/>
          <p:cNvSpPr/>
          <p:nvPr/>
        </p:nvSpPr>
        <p:spPr>
          <a:xfrm>
            <a:off x="314324" y="5881211"/>
            <a:ext cx="8334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E-BZ+ZIdHBr-1"/>
              </a:rPr>
              <a:t>2014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年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12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月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31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日，上海外滩的陈毅广场发生一起严重的拥挤踩踏事件，造成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36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人死亡</a:t>
            </a:r>
            <a:r>
              <a:rPr lang="zh-CN" altLang="en-US" dirty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、</a:t>
            </a:r>
            <a:r>
              <a:rPr lang="en-US" altLang="zh-CN" dirty="0" smtClean="0">
                <a:latin typeface="E-BZ+ZIdHBr-1"/>
                <a:ea typeface="AdobeHeitiStd-Regular" panose="020B0400000000000000" pitchFamily="34" charset="-122"/>
              </a:rPr>
              <a:t>49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人受伤的严重群死群伤后果</a:t>
            </a:r>
            <a:r>
              <a:rPr lang="zh-CN" altLang="en-US" dirty="0" smtClean="0">
                <a:latin typeface="SSJ0+ZIdHBs-3"/>
                <a:ea typeface="AdobeHeitiStd-Regular" panose="020B0400000000000000" pitchFamily="34" charset="-122"/>
              </a:rPr>
              <a:t>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4324" y="141238"/>
            <a:ext cx="8478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940247" y="1822006"/>
            <a:ext cx="364715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人群在相对狭小区域内的大量聚集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98834" y="2594010"/>
            <a:ext cx="432997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对聚集人群数量及现场应急预防</a:t>
            </a:r>
            <a:r>
              <a:rPr lang="zh-CN" altLang="en-US" dirty="0" smtClean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准备不足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17327" y="3271700"/>
            <a:ext cx="272382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陈毅广场存在人流对冲点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01910" y="4016528"/>
            <a:ext cx="295465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latin typeface="AdobeHeitiStd-Regular" panose="020B0400000000000000" pitchFamily="34" charset="-122"/>
                <a:ea typeface="AdobeHeitiStd-Regular" panose="020B0400000000000000" pitchFamily="34" charset="-122"/>
              </a:rPr>
              <a:t>事发后应急疏散及救援困难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1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247871" y="2076195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102" y="1363100"/>
            <a:ext cx="8277103" cy="4351338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CC6600"/>
                </a:solidFill>
              </a:rPr>
              <a:t>Outliers</a:t>
            </a:r>
            <a:r>
              <a:rPr lang="en-US" dirty="0" smtClean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 smtClean="0"/>
              <a:t>Case 1:</a:t>
            </a:r>
            <a:r>
              <a:rPr lang="en-US" dirty="0" smtClean="0"/>
              <a:t> Outliers are </a:t>
            </a:r>
            <a:br>
              <a:rPr lang="en-US" dirty="0" smtClean="0"/>
            </a:br>
            <a:r>
              <a:rPr lang="en-US" dirty="0" smtClean="0"/>
              <a:t>noise that interferes</a:t>
            </a:r>
            <a:br>
              <a:rPr lang="en-US" dirty="0" smtClean="0"/>
            </a:br>
            <a:r>
              <a:rPr lang="en-US" dirty="0" smtClean="0"/>
              <a:t>with data analysis </a:t>
            </a:r>
            <a:br>
              <a:rPr lang="en-US" dirty="0" smtClean="0"/>
            </a:br>
            <a:endParaRPr lang="en-US" sz="1200" dirty="0" smtClean="0"/>
          </a:p>
          <a:p>
            <a:pPr lvl="1"/>
            <a:r>
              <a:rPr lang="en-US" b="1" dirty="0" smtClean="0"/>
              <a:t>Case 2: </a:t>
            </a:r>
            <a:r>
              <a:rPr lang="en-US" dirty="0" smtClean="0"/>
              <a:t>Outliers are </a:t>
            </a:r>
            <a:br>
              <a:rPr lang="en-US" dirty="0" smtClean="0"/>
            </a:br>
            <a:r>
              <a:rPr lang="en-US" dirty="0" smtClean="0"/>
              <a:t>the goal of our analysis</a:t>
            </a:r>
          </a:p>
          <a:p>
            <a:pPr lvl="2"/>
            <a:r>
              <a:rPr lang="en-US" dirty="0" smtClean="0"/>
              <a:t> </a:t>
            </a:r>
            <a:r>
              <a:rPr lang="en-US" sz="2200" dirty="0" smtClean="0"/>
              <a:t>Credit card fraud</a:t>
            </a:r>
          </a:p>
          <a:p>
            <a:pPr lvl="2"/>
            <a:r>
              <a:rPr lang="en-US" sz="2200" dirty="0" smtClean="0"/>
              <a:t> Intrusion detection</a:t>
            </a:r>
            <a:r>
              <a:rPr lang="en-US" dirty="0" smtClean="0"/>
              <a:t> </a:t>
            </a:r>
          </a:p>
          <a:p>
            <a:pPr lvl="2"/>
            <a:endParaRPr lang="en-US" sz="1200" dirty="0" smtClean="0"/>
          </a:p>
        </p:txBody>
      </p:sp>
      <p:sp>
        <p:nvSpPr>
          <p:cNvPr id="13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Outliers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039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90999" y="1412670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Information is not collected </a:t>
            </a:r>
            <a:br>
              <a:rPr lang="en-US" dirty="0" smtClean="0"/>
            </a:br>
            <a:r>
              <a:rPr lang="en-US" dirty="0" smtClean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Attributes may not be applicable to all cases </a:t>
            </a:r>
            <a:br>
              <a:rPr lang="en-US" dirty="0" smtClean="0"/>
            </a:br>
            <a:r>
              <a:rPr lang="en-US" dirty="0" smtClean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 smtClean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Ignore the missing value during analysis</a:t>
            </a:r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Missing Values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6828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Duplicate Values</a:t>
            </a:r>
            <a:endParaRPr lang="en-US" b="1" dirty="0" smtClean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90999" y="142071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set may include data objects that are duplicates, or almost duplicates of one another</a:t>
            </a:r>
          </a:p>
          <a:p>
            <a:pPr lvl="1"/>
            <a:r>
              <a:rPr lang="en-US" dirty="0" smtClean="0"/>
              <a:t>Major issue when merging data from heterogeneous sources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cleaning</a:t>
            </a:r>
          </a:p>
          <a:p>
            <a:pPr lvl="1"/>
            <a:r>
              <a:rPr lang="en-US" dirty="0" smtClean="0"/>
              <a:t>Process of dealing with duplicate data issues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When should duplicate data not be removed?</a:t>
            </a:r>
          </a:p>
        </p:txBody>
      </p:sp>
      <p:sp>
        <p:nvSpPr>
          <p:cNvPr id="2" name="矩形 1"/>
          <p:cNvSpPr/>
          <p:nvPr/>
        </p:nvSpPr>
        <p:spPr>
          <a:xfrm>
            <a:off x="647700" y="5029111"/>
            <a:ext cx="678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dirty="0"/>
          </a:p>
          <a:p>
            <a:r>
              <a:rPr lang="en-US" altLang="zh-CN" dirty="0"/>
              <a:t>Examples:</a:t>
            </a:r>
          </a:p>
          <a:p>
            <a:pPr lvl="1"/>
            <a:r>
              <a:rPr lang="en-US" altLang="zh-CN" dirty="0"/>
              <a:t>Same person with multiple email addresses</a:t>
            </a:r>
          </a:p>
        </p:txBody>
      </p:sp>
    </p:spTree>
    <p:extLst>
      <p:ext uri="{BB962C8B-B14F-4D97-AF65-F5344CB8AC3E}">
        <p14:creationId xmlns:p14="http://schemas.microsoft.com/office/powerpoint/2010/main" val="113707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Data: a</a:t>
            </a:r>
            <a:r>
              <a:rPr lang="en-US" dirty="0" smtClean="0"/>
              <a:t>ttributes and objects</a:t>
            </a:r>
          </a:p>
          <a:p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Types of Data</a:t>
            </a:r>
          </a:p>
          <a:p>
            <a:endParaRPr lang="en-US" dirty="0" smtClean="0"/>
          </a:p>
          <a:p>
            <a:r>
              <a:rPr lang="en-US" dirty="0"/>
              <a:t>Data </a:t>
            </a:r>
            <a:r>
              <a:rPr lang="en-US" dirty="0" smtClean="0"/>
              <a:t>Quality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Data Preprocessing</a:t>
            </a:r>
          </a:p>
          <a:p>
            <a:endParaRPr lang="en-US" dirty="0"/>
          </a:p>
          <a:p>
            <a:r>
              <a:rPr lang="en-US" altLang="zh-CN" dirty="0"/>
              <a:t>Similarity and Distance</a:t>
            </a:r>
          </a:p>
          <a:p>
            <a:endParaRPr lang="en-US" dirty="0" smtClean="0"/>
          </a:p>
          <a:p>
            <a:pPr>
              <a:buFont typeface="Monotype Sorts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905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Data Transformation: </a:t>
            </a:r>
            <a:r>
              <a:rPr lang="en-US" altLang="zh-CN" dirty="0" smtClean="0"/>
              <a:t>smoothing, </a:t>
            </a:r>
            <a:r>
              <a:rPr lang="en-US" dirty="0" smtClean="0"/>
              <a:t>normalization…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/>
              <a:t>Data Reduction: </a:t>
            </a:r>
            <a:br>
              <a:rPr lang="en-US" altLang="zh-CN" dirty="0" smtClean="0"/>
            </a:br>
            <a:r>
              <a:rPr lang="en-US" altLang="zh-CN" dirty="0" smtClean="0"/>
              <a:t>sampling, dimensionality reduction, aggregation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1" dirty="0" smtClean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37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CS583, Bing Liu, UIC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B1FAA7-B052-45C2-A2BB-FA1E2A7F58DE}" type="slidenum">
              <a:rPr lang="en-US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81200"/>
            <a:ext cx="8610600" cy="4267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600" dirty="0" smtClean="0">
                <a:ea typeface="宋体" panose="02010600030101010101" pitchFamily="2" charset="-122"/>
              </a:rPr>
              <a:t>Smoothing: remove noise from data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 smtClean="0">
                <a:ea typeface="宋体" panose="02010600030101010101" pitchFamily="2" charset="-122"/>
              </a:rPr>
              <a:t>Normalization: scaled to fall within a small, specified range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1" dirty="0" smtClean="0"/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1041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CS583, Bing Liu, UIC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982147-BB43-4B0A-B060-99E940A140EE}" type="slidenum">
              <a:rPr lang="en-US" altLang="en-US"/>
              <a:pPr>
                <a:defRPr/>
              </a:pPr>
              <a:t>36</a:t>
            </a:fld>
            <a:endParaRPr lang="en-US" altLang="en-US" dirty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528638" y="347663"/>
            <a:ext cx="7886700" cy="10112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Data Transformation: Normalization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1488" y="1525587"/>
            <a:ext cx="8305800" cy="4191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600" dirty="0" smtClean="0">
                <a:ea typeface="宋体" panose="02010600030101010101" pitchFamily="2" charset="-122"/>
              </a:rPr>
              <a:t>min-max normalization</a:t>
            </a:r>
          </a:p>
          <a:p>
            <a:pPr marL="742950" lvl="1" indent="-285750" eaLnBrk="1" hangingPunct="1">
              <a:lnSpc>
                <a:spcPct val="110000"/>
              </a:lnSpc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marL="742950" lvl="1" indent="-285750" eaLnBrk="1" hangingPunct="1">
              <a:lnSpc>
                <a:spcPct val="110000"/>
              </a:lnSpc>
            </a:pPr>
            <a:endParaRPr lang="en-US" altLang="zh-CN" sz="22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 smtClean="0">
                <a:ea typeface="宋体" panose="02010600030101010101" pitchFamily="2" charset="-122"/>
              </a:rPr>
              <a:t>z-score normalization</a:t>
            </a:r>
          </a:p>
          <a:p>
            <a:pPr marL="742950" lvl="1" indent="-285750" eaLnBrk="1" hangingPunct="1">
              <a:lnSpc>
                <a:spcPct val="110000"/>
              </a:lnSpc>
            </a:pPr>
            <a:endParaRPr lang="en-US" altLang="zh-CN" sz="2200" dirty="0" smtClean="0">
              <a:ea typeface="宋体" panose="02010600030101010101" pitchFamily="2" charset="-122"/>
            </a:endParaRPr>
          </a:p>
          <a:p>
            <a:pPr marL="742950" lvl="1" indent="-285750" eaLnBrk="1" hangingPunct="1">
              <a:lnSpc>
                <a:spcPct val="110000"/>
              </a:lnSpc>
            </a:pPr>
            <a:endParaRPr lang="en-US" altLang="zh-CN" sz="22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 smtClean="0">
                <a:ea typeface="宋体" panose="02010600030101010101" pitchFamily="2" charset="-122"/>
              </a:rPr>
              <a:t>normalization by decimal scaling</a:t>
            </a:r>
          </a:p>
          <a:p>
            <a:pPr marL="742950" lvl="1" indent="-285750" eaLnBrk="1" hangingPunct="1"/>
            <a:endParaRPr lang="en-US" altLang="zh-CN" sz="2200" dirty="0" smtClean="0">
              <a:ea typeface="宋体" panose="02010600030101010101" pitchFamily="2" charset="-122"/>
            </a:endParaRPr>
          </a:p>
          <a:p>
            <a:pPr marL="742950" lvl="1" indent="-285750" eaLnBrk="1" hangingPunct="1">
              <a:buFont typeface="Wingdings" panose="05000000000000000000" pitchFamily="2" charset="2"/>
              <a:buNone/>
            </a:pPr>
            <a:endParaRPr lang="en-US" altLang="zh-CN" sz="22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358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940242"/>
              </p:ext>
            </p:extLst>
          </p:nvPr>
        </p:nvGraphicFramePr>
        <p:xfrm>
          <a:off x="1218406" y="2116136"/>
          <a:ext cx="73215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8" name="Equation" r:id="rId4" imgW="3340100" imgH="393700" progId="Equation.3">
                  <p:embed/>
                </p:oleObj>
              </mc:Choice>
              <mc:Fallback>
                <p:oleObj name="Equation" r:id="rId4" imgW="3340100" imgH="393700" progId="Equation.3">
                  <p:embed/>
                  <p:pic>
                    <p:nvPicPr>
                      <p:cNvPr id="358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8406" y="2116136"/>
                        <a:ext cx="732155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789767"/>
              </p:ext>
            </p:extLst>
          </p:nvPr>
        </p:nvGraphicFramePr>
        <p:xfrm>
          <a:off x="3352006" y="3495677"/>
          <a:ext cx="2438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9" name="Equation" r:id="rId6" imgW="1028700" imgH="419100" progId="Equation.3">
                  <p:embed/>
                </p:oleObj>
              </mc:Choice>
              <mc:Fallback>
                <p:oleObj name="Equation" r:id="rId6" imgW="1028700" imgH="419100" progId="Equation.3">
                  <p:embed/>
                  <p:pic>
                    <p:nvPicPr>
                      <p:cNvPr id="358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006" y="3495677"/>
                        <a:ext cx="24384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9" name="Object 7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50" name="Equation" r:id="rId8" imgW="114151" imgH="215619" progId="Equation.3">
                  <p:embed/>
                </p:oleObj>
              </mc:Choice>
              <mc:Fallback>
                <p:oleObj name="Equation" r:id="rId8" imgW="114151" imgH="215619" progId="Equation.3">
                  <p:embed/>
                  <p:pic>
                    <p:nvPicPr>
                      <p:cNvPr id="3584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355725" y="4906168"/>
            <a:ext cx="7421563" cy="847725"/>
            <a:chOff x="1355725" y="4906168"/>
            <a:chExt cx="7421563" cy="847725"/>
          </a:xfrm>
        </p:grpSpPr>
        <p:grpSp>
          <p:nvGrpSpPr>
            <p:cNvPr id="2" name="组合 1"/>
            <p:cNvGrpSpPr/>
            <p:nvPr/>
          </p:nvGrpSpPr>
          <p:grpSpPr>
            <a:xfrm>
              <a:off x="1355725" y="4906168"/>
              <a:ext cx="7421563" cy="847725"/>
              <a:chOff x="1355725" y="4906168"/>
              <a:chExt cx="7421563" cy="847725"/>
            </a:xfrm>
          </p:grpSpPr>
          <p:graphicFrame>
            <p:nvGraphicFramePr>
              <p:cNvPr id="35848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4068647"/>
                  </p:ext>
                </p:extLst>
              </p:nvPr>
            </p:nvGraphicFramePr>
            <p:xfrm>
              <a:off x="1355725" y="4906168"/>
              <a:ext cx="1066800" cy="847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51" name="Equation" r:id="rId10" imgW="495085" imgH="393529" progId="Equation.3">
                      <p:embed/>
                    </p:oleObj>
                  </mc:Choice>
                  <mc:Fallback>
                    <p:oleObj name="Equation" r:id="rId10" imgW="495085" imgH="393529" progId="Equation.3">
                      <p:embed/>
                      <p:pic>
                        <p:nvPicPr>
                          <p:cNvPr id="35848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55725" y="4906168"/>
                            <a:ext cx="1066800" cy="8477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850" name="Text Box 8"/>
              <p:cNvSpPr txBox="1">
                <a:spLocks noChangeArrowheads="1"/>
              </p:cNvSpPr>
              <p:nvPr/>
            </p:nvSpPr>
            <p:spPr bwMode="auto">
              <a:xfrm>
                <a:off x="2651125" y="5134768"/>
                <a:ext cx="6126163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Where 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j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is the smallest integer such that Max(|     |)&lt;1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35851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0169678"/>
                </p:ext>
              </p:extLst>
            </p:nvPr>
          </p:nvGraphicFramePr>
          <p:xfrm>
            <a:off x="7458075" y="5141119"/>
            <a:ext cx="320675" cy="404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52" name="Equation" r:id="rId12" imgW="139579" imgH="177646" progId="Equation.3">
                    <p:embed/>
                  </p:oleObj>
                </mc:Choice>
                <mc:Fallback>
                  <p:oleObj name="Equation" r:id="rId12" imgW="139579" imgH="177646" progId="Equation.3">
                    <p:embed/>
                    <p:pic>
                      <p:nvPicPr>
                        <p:cNvPr id="3585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58075" y="5141119"/>
                          <a:ext cx="320675" cy="4048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9187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CS583, Bing Liu, UIC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47BC4FC-A044-4DFA-9810-DDD0B8A521FF}" type="slidenum">
              <a:rPr lang="en-US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7630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 dirty="0" smtClean="0">
                <a:ea typeface="宋体" panose="02010600030101010101" pitchFamily="2" charset="-122"/>
              </a:rPr>
              <a:t>Data is too big to work with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 smtClean="0">
                <a:ea typeface="宋体" panose="02010600030101010101" pitchFamily="2" charset="-122"/>
              </a:rPr>
              <a:t>Data reduction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dirty="0" smtClean="0">
                <a:ea typeface="宋体" panose="02010600030101010101" pitchFamily="2" charset="-122"/>
              </a:rPr>
              <a:t>Obtain a reduced representation of the data set that is much smaller in volume but yet produce the same (or almost the same) analytical results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 smtClean="0">
                <a:solidFill>
                  <a:srgbClr val="FF0000"/>
                </a:solidFill>
                <a:ea typeface="宋体" panose="02010600030101010101" pitchFamily="2" charset="-122"/>
              </a:rPr>
              <a:t>Data reduction strategies</a:t>
            </a:r>
          </a:p>
          <a:p>
            <a:pPr marL="742950" lvl="1" indent="-285750"/>
            <a:r>
              <a:rPr lang="en-US" altLang="zh-CN" sz="2200" dirty="0" smtClean="0">
                <a:solidFill>
                  <a:srgbClr val="3333CC"/>
                </a:solidFill>
                <a:ea typeface="宋体" panose="02010600030101010101" pitchFamily="2" charset="-122"/>
              </a:rPr>
              <a:t>Sampling</a:t>
            </a:r>
          </a:p>
          <a:p>
            <a:pPr marL="742950" lvl="1" indent="-285750"/>
            <a:r>
              <a:rPr lang="en-US" altLang="zh-CN" sz="2200" dirty="0">
                <a:solidFill>
                  <a:srgbClr val="3333CC"/>
                </a:solidFill>
                <a:ea typeface="宋体" panose="02010600030101010101" pitchFamily="2" charset="-122"/>
              </a:rPr>
              <a:t>Dimensionality reduction</a:t>
            </a:r>
            <a:r>
              <a:rPr lang="en-US" altLang="zh-CN" sz="22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ea typeface="宋体" panose="02010600030101010101" pitchFamily="2" charset="-122"/>
              </a:rPr>
              <a:t>— remove unimportant </a:t>
            </a:r>
            <a:r>
              <a:rPr lang="en-US" altLang="zh-CN" sz="2200" dirty="0" smtClean="0">
                <a:ea typeface="宋体" panose="02010600030101010101" pitchFamily="2" charset="-122"/>
              </a:rPr>
              <a:t>attributes</a:t>
            </a:r>
            <a:endParaRPr lang="en-US" altLang="zh-CN" sz="2200" dirty="0">
              <a:solidFill>
                <a:srgbClr val="3333CC"/>
              </a:solidFill>
              <a:ea typeface="宋体" panose="02010600030101010101" pitchFamily="2" charset="-122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dirty="0" smtClean="0">
                <a:solidFill>
                  <a:srgbClr val="3333CC"/>
                </a:solidFill>
                <a:ea typeface="宋体" panose="02010600030101010101" pitchFamily="2" charset="-122"/>
              </a:rPr>
              <a:t>Aggregation and clustering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528638" y="347663"/>
            <a:ext cx="7886700" cy="10112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Data Reduction</a:t>
            </a:r>
          </a:p>
        </p:txBody>
      </p:sp>
    </p:spTree>
    <p:extLst>
      <p:ext uri="{BB962C8B-B14F-4D97-AF65-F5344CB8AC3E}">
        <p14:creationId xmlns:p14="http://schemas.microsoft.com/office/powerpoint/2010/main" val="42913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9228" y="0"/>
            <a:ext cx="8585200" cy="1527630"/>
          </a:xfrm>
        </p:spPr>
        <p:txBody>
          <a:bodyPr>
            <a:normAutofit/>
          </a:bodyPr>
          <a:lstStyle/>
          <a:p>
            <a:r>
              <a:rPr lang="en-US" dirty="0" smtClean="0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9228" y="13970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>
                <a:ea typeface="MS Mincho" pitchFamily="49" charset="-128"/>
              </a:rPr>
              <a:t> </a:t>
            </a:r>
            <a:endParaRPr lang="en-US" sz="2000" dirty="0" smtClean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cs typeface="Times New Roman" pitchFamily="18" charset="0"/>
              </a:rPr>
              <a:t>Statisticians often sample because </a:t>
            </a:r>
            <a:r>
              <a:rPr lang="en-US" dirty="0" smtClean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 smtClean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 smtClean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 smtClean="0">
                <a:cs typeface="Times New Roman" pitchFamily="18" charset="0"/>
              </a:rPr>
              <a:t>Sampling is typically used in data mining because </a:t>
            </a:r>
            <a:r>
              <a:rPr lang="en-US" dirty="0" smtClean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 smtClean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  <p:extLst>
      <p:ext uri="{BB962C8B-B14F-4D97-AF65-F5344CB8AC3E}">
        <p14:creationId xmlns:p14="http://schemas.microsoft.com/office/powerpoint/2010/main" val="377433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510267" y="1694996"/>
            <a:ext cx="8434161" cy="3893004"/>
          </a:xfrm>
        </p:spPr>
        <p:txBody>
          <a:bodyPr/>
          <a:lstStyle/>
          <a:p>
            <a:r>
              <a:rPr lang="en-US" dirty="0" smtClean="0"/>
              <a:t>The key principle for effective sampling is the following: 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Using a sample will work almost as well as using the entire data set, if the sample is </a:t>
            </a:r>
            <a:r>
              <a:rPr lang="en-US" dirty="0" smtClean="0">
                <a:solidFill>
                  <a:srgbClr val="CC6600"/>
                </a:solidFill>
              </a:rPr>
              <a:t>representative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A sample is </a:t>
            </a:r>
            <a:r>
              <a:rPr lang="en-US" dirty="0" smtClean="0">
                <a:solidFill>
                  <a:srgbClr val="CC6600"/>
                </a:solidFill>
              </a:rPr>
              <a:t>representative</a:t>
            </a:r>
            <a:r>
              <a:rPr lang="en-US" dirty="0" smtClean="0"/>
              <a:t> if it has approximately the same properties (of interest) as the original set of data  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59228" y="0"/>
            <a:ext cx="8585200" cy="1527630"/>
          </a:xfrm>
        </p:spPr>
        <p:txBody>
          <a:bodyPr>
            <a:normAutofit/>
          </a:bodyPr>
          <a:lstStyle/>
          <a:p>
            <a:r>
              <a:rPr lang="en-US" dirty="0" smtClean="0"/>
              <a:t>Sampling </a:t>
            </a:r>
          </a:p>
        </p:txBody>
      </p:sp>
    </p:spTree>
    <p:extLst>
      <p:ext uri="{BB962C8B-B14F-4D97-AF65-F5344CB8AC3E}">
        <p14:creationId xmlns:p14="http://schemas.microsoft.com/office/powerpoint/2010/main" val="234126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âä¸æµ·è¸©è¸äºä»¶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02" y="946583"/>
            <a:ext cx="8183297" cy="46510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矩形 3"/>
          <p:cNvSpPr/>
          <p:nvPr/>
        </p:nvSpPr>
        <p:spPr>
          <a:xfrm>
            <a:off x="6213222" y="574711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交通卡口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13222" y="339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行人轨迹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15810" y="29807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监控图像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65951" y="3399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卫星图像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2951" y="574711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地铁流量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12062" y="573280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出租车轨迹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6267" y="807075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Urban computing</a:t>
            </a:r>
            <a:endParaRPr lang="zh-CN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718051" y="2436236"/>
            <a:ext cx="7718729" cy="19389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What is data?</a:t>
            </a:r>
            <a:endParaRPr lang="en-US" altLang="zh-CN" sz="4000" i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How to preprocess data?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How to measure data similarity</a:t>
            </a:r>
            <a:r>
              <a:rPr lang="en-US" altLang="zh-CN" sz="4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altLang="zh-CN" sz="4000" b="1" i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20863" y="620878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90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>
          <a:xfrm>
            <a:off x="410935" y="245608"/>
            <a:ext cx="7886700" cy="1325563"/>
          </a:xfrm>
        </p:spPr>
        <p:txBody>
          <a:bodyPr/>
          <a:lstStyle/>
          <a:p>
            <a:r>
              <a:rPr lang="en-US" dirty="0" smtClean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81781" y="1571171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 smtClean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 smtClean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</a:t>
            </a:r>
            <a:r>
              <a:rPr lang="en-US" sz="2400" dirty="0" smtClean="0"/>
              <a:t>once</a:t>
            </a:r>
            <a:endParaRPr lang="en-US" sz="2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53975" y="3080883"/>
            <a:ext cx="9090025" cy="3189288"/>
            <a:chOff x="52388" y="1828800"/>
            <a:chExt cx="9090025" cy="3189288"/>
          </a:xfrm>
        </p:grpSpPr>
        <p:pic>
          <p:nvPicPr>
            <p:cNvPr id="5" name="Picture 205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56" r="12498"/>
            <a:stretch>
              <a:fillRect/>
            </a:stretch>
          </p:blipFill>
          <p:spPr bwMode="auto">
            <a:xfrm>
              <a:off x="52388" y="1844675"/>
              <a:ext cx="3198812" cy="310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05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56" t="13811" r="14642" b="10954"/>
            <a:stretch>
              <a:fillRect/>
            </a:stretch>
          </p:blipFill>
          <p:spPr bwMode="auto">
            <a:xfrm>
              <a:off x="3048000" y="2206625"/>
              <a:ext cx="3198813" cy="2406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05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6" r="13213"/>
            <a:stretch>
              <a:fillRect/>
            </a:stretch>
          </p:blipFill>
          <p:spPr bwMode="auto">
            <a:xfrm>
              <a:off x="5943600" y="1828800"/>
              <a:ext cx="3198813" cy="318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2055"/>
            <p:cNvSpPr txBox="1">
              <a:spLocks noChangeArrowheads="1"/>
            </p:cNvSpPr>
            <p:nvPr/>
          </p:nvSpPr>
          <p:spPr bwMode="auto">
            <a:xfrm>
              <a:off x="914400" y="4495800"/>
              <a:ext cx="80772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dirty="0"/>
                <a:t>8000 points		         </a:t>
              </a:r>
              <a:r>
                <a:rPr lang="en-US" dirty="0" smtClean="0"/>
                <a:t>              2000 </a:t>
              </a:r>
              <a:r>
                <a:rPr lang="en-US" dirty="0"/>
                <a:t>Points			</a:t>
              </a:r>
              <a:r>
                <a:rPr lang="en-US" dirty="0" smtClean="0"/>
                <a:t>                        500 </a:t>
              </a:r>
              <a:r>
                <a:rPr lang="en-US" dirty="0"/>
                <a:t>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3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>
          <a:xfrm>
            <a:off x="410935" y="245608"/>
            <a:ext cx="7886700" cy="1325563"/>
          </a:xfrm>
        </p:spPr>
        <p:txBody>
          <a:bodyPr/>
          <a:lstStyle/>
          <a:p>
            <a:r>
              <a:rPr lang="en-US" dirty="0" smtClean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81781" y="1571171"/>
            <a:ext cx="8580437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 smtClean="0"/>
              <a:t>Split the data into several partitions; then draw random samples from each partition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30249" y="2896734"/>
            <a:ext cx="7683500" cy="3608388"/>
            <a:chOff x="520700" y="1839913"/>
            <a:chExt cx="8032750" cy="4206875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520700" y="2698750"/>
              <a:ext cx="3751263" cy="3348038"/>
              <a:chOff x="274" y="1418"/>
              <a:chExt cx="2363" cy="2109"/>
            </a:xfrm>
          </p:grpSpPr>
          <p:sp>
            <p:nvSpPr>
              <p:cNvPr id="26" name="Rectangle 4"/>
              <p:cNvSpPr>
                <a:spLocks noChangeArrowheads="1"/>
              </p:cNvSpPr>
              <p:nvPr/>
            </p:nvSpPr>
            <p:spPr bwMode="auto">
              <a:xfrm>
                <a:off x="274" y="1418"/>
                <a:ext cx="2363" cy="210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7" name="AutoShape 5"/>
              <p:cNvSpPr>
                <a:spLocks noChangeArrowheads="1"/>
              </p:cNvSpPr>
              <p:nvPr/>
            </p:nvSpPr>
            <p:spPr bwMode="auto">
              <a:xfrm>
                <a:off x="1609" y="1993"/>
                <a:ext cx="56" cy="75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66" y="2316"/>
                <a:ext cx="56" cy="75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9" name="AutoShape 7"/>
              <p:cNvSpPr>
                <a:spLocks noChangeArrowheads="1"/>
              </p:cNvSpPr>
              <p:nvPr/>
            </p:nvSpPr>
            <p:spPr bwMode="auto">
              <a:xfrm>
                <a:off x="1711" y="2134"/>
                <a:ext cx="56" cy="75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0" name="AutoShape 8"/>
              <p:cNvSpPr>
                <a:spLocks noChangeArrowheads="1"/>
              </p:cNvSpPr>
              <p:nvPr/>
            </p:nvSpPr>
            <p:spPr bwMode="auto">
              <a:xfrm>
                <a:off x="1510" y="2168"/>
                <a:ext cx="56" cy="75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1" name="AutoShape 9"/>
              <p:cNvSpPr>
                <a:spLocks noChangeArrowheads="1"/>
              </p:cNvSpPr>
              <p:nvPr/>
            </p:nvSpPr>
            <p:spPr bwMode="auto">
              <a:xfrm>
                <a:off x="1944" y="2195"/>
                <a:ext cx="56" cy="7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2" name="AutoShape 10"/>
              <p:cNvSpPr>
                <a:spLocks noChangeArrowheads="1"/>
              </p:cNvSpPr>
              <p:nvPr/>
            </p:nvSpPr>
            <p:spPr bwMode="auto">
              <a:xfrm>
                <a:off x="1874" y="2354"/>
                <a:ext cx="56" cy="75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3" name="AutoShape 11"/>
              <p:cNvSpPr>
                <a:spLocks noChangeArrowheads="1"/>
              </p:cNvSpPr>
              <p:nvPr/>
            </p:nvSpPr>
            <p:spPr bwMode="auto">
              <a:xfrm>
                <a:off x="1740" y="2393"/>
                <a:ext cx="57" cy="75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4" name="AutoShape 12"/>
              <p:cNvSpPr>
                <a:spLocks noChangeArrowheads="1"/>
              </p:cNvSpPr>
              <p:nvPr/>
            </p:nvSpPr>
            <p:spPr bwMode="auto">
              <a:xfrm>
                <a:off x="1433" y="1845"/>
                <a:ext cx="56" cy="7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5" name="Freeform 13"/>
              <p:cNvSpPr>
                <a:spLocks/>
              </p:cNvSpPr>
              <p:nvPr/>
            </p:nvSpPr>
            <p:spPr bwMode="auto">
              <a:xfrm>
                <a:off x="1376" y="1763"/>
                <a:ext cx="686" cy="877"/>
              </a:xfrm>
              <a:custGeom>
                <a:avLst/>
                <a:gdLst>
                  <a:gd name="T0" fmla="*/ 649 w 1101"/>
                  <a:gd name="T1" fmla="*/ 239 h 1077"/>
                  <a:gd name="T2" fmla="*/ 671 w 1101"/>
                  <a:gd name="T3" fmla="*/ 395 h 1077"/>
                  <a:gd name="T4" fmla="*/ 631 w 1101"/>
                  <a:gd name="T5" fmla="*/ 757 h 1077"/>
                  <a:gd name="T6" fmla="*/ 592 w 1101"/>
                  <a:gd name="T7" fmla="*/ 847 h 1077"/>
                  <a:gd name="T8" fmla="*/ 530 w 1101"/>
                  <a:gd name="T9" fmla="*/ 876 h 1077"/>
                  <a:gd name="T10" fmla="*/ 371 w 1101"/>
                  <a:gd name="T11" fmla="*/ 847 h 1077"/>
                  <a:gd name="T12" fmla="*/ 303 w 1101"/>
                  <a:gd name="T13" fmla="*/ 809 h 1077"/>
                  <a:gd name="T14" fmla="*/ 286 w 1101"/>
                  <a:gd name="T15" fmla="*/ 802 h 1077"/>
                  <a:gd name="T16" fmla="*/ 201 w 1101"/>
                  <a:gd name="T17" fmla="*/ 713 h 1077"/>
                  <a:gd name="T18" fmla="*/ 145 w 1101"/>
                  <a:gd name="T19" fmla="*/ 654 h 1077"/>
                  <a:gd name="T20" fmla="*/ 65 w 1101"/>
                  <a:gd name="T21" fmla="*/ 558 h 1077"/>
                  <a:gd name="T22" fmla="*/ 2 w 1101"/>
                  <a:gd name="T23" fmla="*/ 366 h 1077"/>
                  <a:gd name="T24" fmla="*/ 8 w 1101"/>
                  <a:gd name="T25" fmla="*/ 106 h 1077"/>
                  <a:gd name="T26" fmla="*/ 116 w 1101"/>
                  <a:gd name="T27" fmla="*/ 17 h 1077"/>
                  <a:gd name="T28" fmla="*/ 138 w 1101"/>
                  <a:gd name="T29" fmla="*/ 10 h 1077"/>
                  <a:gd name="T30" fmla="*/ 263 w 1101"/>
                  <a:gd name="T31" fmla="*/ 24 h 1077"/>
                  <a:gd name="T32" fmla="*/ 360 w 1101"/>
                  <a:gd name="T33" fmla="*/ 84 h 1077"/>
                  <a:gd name="T34" fmla="*/ 433 w 1101"/>
                  <a:gd name="T35" fmla="*/ 143 h 1077"/>
                  <a:gd name="T36" fmla="*/ 479 w 1101"/>
                  <a:gd name="T37" fmla="*/ 165 h 1077"/>
                  <a:gd name="T38" fmla="*/ 649 w 1101"/>
                  <a:gd name="T39" fmla="*/ 239 h 107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101" h="1077">
                    <a:moveTo>
                      <a:pt x="1041" y="294"/>
                    </a:moveTo>
                    <a:cubicBezTo>
                      <a:pt x="1062" y="357"/>
                      <a:pt x="1070" y="419"/>
                      <a:pt x="1077" y="485"/>
                    </a:cubicBezTo>
                    <a:cubicBezTo>
                      <a:pt x="1072" y="641"/>
                      <a:pt x="1101" y="797"/>
                      <a:pt x="1013" y="930"/>
                    </a:cubicBezTo>
                    <a:cubicBezTo>
                      <a:pt x="1001" y="966"/>
                      <a:pt x="984" y="1017"/>
                      <a:pt x="950" y="1040"/>
                    </a:cubicBezTo>
                    <a:cubicBezTo>
                      <a:pt x="920" y="1060"/>
                      <a:pt x="884" y="1065"/>
                      <a:pt x="850" y="1076"/>
                    </a:cubicBezTo>
                    <a:cubicBezTo>
                      <a:pt x="677" y="1068"/>
                      <a:pt x="701" y="1077"/>
                      <a:pt x="595" y="1040"/>
                    </a:cubicBezTo>
                    <a:cubicBezTo>
                      <a:pt x="556" y="1026"/>
                      <a:pt x="527" y="1007"/>
                      <a:pt x="486" y="994"/>
                    </a:cubicBezTo>
                    <a:cubicBezTo>
                      <a:pt x="477" y="991"/>
                      <a:pt x="459" y="985"/>
                      <a:pt x="459" y="985"/>
                    </a:cubicBezTo>
                    <a:cubicBezTo>
                      <a:pt x="417" y="943"/>
                      <a:pt x="369" y="911"/>
                      <a:pt x="322" y="876"/>
                    </a:cubicBezTo>
                    <a:cubicBezTo>
                      <a:pt x="287" y="850"/>
                      <a:pt x="271" y="816"/>
                      <a:pt x="232" y="803"/>
                    </a:cubicBezTo>
                    <a:cubicBezTo>
                      <a:pt x="196" y="768"/>
                      <a:pt x="131" y="726"/>
                      <a:pt x="104" y="685"/>
                    </a:cubicBezTo>
                    <a:cubicBezTo>
                      <a:pt x="56" y="611"/>
                      <a:pt x="21" y="536"/>
                      <a:pt x="4" y="449"/>
                    </a:cubicBezTo>
                    <a:cubicBezTo>
                      <a:pt x="7" y="343"/>
                      <a:pt x="0" y="236"/>
                      <a:pt x="13" y="130"/>
                    </a:cubicBezTo>
                    <a:cubicBezTo>
                      <a:pt x="22" y="60"/>
                      <a:pt x="139" y="33"/>
                      <a:pt x="186" y="21"/>
                    </a:cubicBezTo>
                    <a:cubicBezTo>
                      <a:pt x="198" y="18"/>
                      <a:pt x="222" y="12"/>
                      <a:pt x="222" y="12"/>
                    </a:cubicBezTo>
                    <a:cubicBezTo>
                      <a:pt x="289" y="15"/>
                      <a:pt x="362" y="0"/>
                      <a:pt x="422" y="30"/>
                    </a:cubicBezTo>
                    <a:cubicBezTo>
                      <a:pt x="473" y="56"/>
                      <a:pt x="525" y="77"/>
                      <a:pt x="577" y="103"/>
                    </a:cubicBezTo>
                    <a:cubicBezTo>
                      <a:pt x="619" y="124"/>
                      <a:pt x="655" y="153"/>
                      <a:pt x="695" y="176"/>
                    </a:cubicBezTo>
                    <a:cubicBezTo>
                      <a:pt x="718" y="189"/>
                      <a:pt x="745" y="192"/>
                      <a:pt x="768" y="203"/>
                    </a:cubicBezTo>
                    <a:cubicBezTo>
                      <a:pt x="844" y="240"/>
                      <a:pt x="955" y="294"/>
                      <a:pt x="1041" y="294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AutoShape 14"/>
              <p:cNvSpPr>
                <a:spLocks noChangeArrowheads="1"/>
              </p:cNvSpPr>
              <p:nvPr/>
            </p:nvSpPr>
            <p:spPr bwMode="auto">
              <a:xfrm>
                <a:off x="1104" y="2584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7" name="AutoShape 15"/>
              <p:cNvSpPr>
                <a:spLocks noChangeArrowheads="1"/>
              </p:cNvSpPr>
              <p:nvPr/>
            </p:nvSpPr>
            <p:spPr bwMode="auto">
              <a:xfrm>
                <a:off x="1391" y="2647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8" name="AutoShape 16"/>
              <p:cNvSpPr>
                <a:spLocks noChangeArrowheads="1"/>
              </p:cNvSpPr>
              <p:nvPr/>
            </p:nvSpPr>
            <p:spPr bwMode="auto">
              <a:xfrm>
                <a:off x="1286" y="2903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9" name="AutoShape 17"/>
              <p:cNvSpPr>
                <a:spLocks noChangeArrowheads="1"/>
              </p:cNvSpPr>
              <p:nvPr/>
            </p:nvSpPr>
            <p:spPr bwMode="auto">
              <a:xfrm>
                <a:off x="1345" y="2795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40" name="AutoShape 18"/>
              <p:cNvSpPr>
                <a:spLocks noChangeArrowheads="1"/>
              </p:cNvSpPr>
              <p:nvPr/>
            </p:nvSpPr>
            <p:spPr bwMode="auto">
              <a:xfrm>
                <a:off x="1171" y="2752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41" name="AutoShape 19"/>
              <p:cNvSpPr>
                <a:spLocks noChangeArrowheads="1"/>
              </p:cNvSpPr>
              <p:nvPr/>
            </p:nvSpPr>
            <p:spPr bwMode="auto">
              <a:xfrm>
                <a:off x="1168" y="2875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42" name="AutoShape 20"/>
              <p:cNvSpPr>
                <a:spLocks noChangeArrowheads="1"/>
              </p:cNvSpPr>
              <p:nvPr/>
            </p:nvSpPr>
            <p:spPr bwMode="auto">
              <a:xfrm>
                <a:off x="1224" y="2504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43" name="AutoShape 21"/>
              <p:cNvSpPr>
                <a:spLocks noChangeArrowheads="1"/>
              </p:cNvSpPr>
              <p:nvPr/>
            </p:nvSpPr>
            <p:spPr bwMode="auto">
              <a:xfrm>
                <a:off x="1289" y="2628"/>
                <a:ext cx="56" cy="74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44" name="AutoShape 22"/>
              <p:cNvSpPr>
                <a:spLocks noChangeArrowheads="1"/>
              </p:cNvSpPr>
              <p:nvPr/>
            </p:nvSpPr>
            <p:spPr bwMode="auto">
              <a:xfrm>
                <a:off x="1429" y="2882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23"/>
              <p:cNvSpPr>
                <a:spLocks/>
              </p:cNvSpPr>
              <p:nvPr/>
            </p:nvSpPr>
            <p:spPr bwMode="auto">
              <a:xfrm>
                <a:off x="1061" y="2373"/>
                <a:ext cx="573" cy="785"/>
              </a:xfrm>
              <a:custGeom>
                <a:avLst/>
                <a:gdLst>
                  <a:gd name="T0" fmla="*/ 142 w 918"/>
                  <a:gd name="T1" fmla="*/ 665 h 965"/>
                  <a:gd name="T2" fmla="*/ 119 w 918"/>
                  <a:gd name="T3" fmla="*/ 636 h 965"/>
                  <a:gd name="T4" fmla="*/ 74 w 918"/>
                  <a:gd name="T5" fmla="*/ 600 h 965"/>
                  <a:gd name="T6" fmla="*/ 51 w 918"/>
                  <a:gd name="T7" fmla="*/ 569 h 965"/>
                  <a:gd name="T8" fmla="*/ 28 w 918"/>
                  <a:gd name="T9" fmla="*/ 526 h 965"/>
                  <a:gd name="T10" fmla="*/ 0 w 918"/>
                  <a:gd name="T11" fmla="*/ 377 h 965"/>
                  <a:gd name="T12" fmla="*/ 6 w 918"/>
                  <a:gd name="T13" fmla="*/ 163 h 965"/>
                  <a:gd name="T14" fmla="*/ 51 w 918"/>
                  <a:gd name="T15" fmla="*/ 111 h 965"/>
                  <a:gd name="T16" fmla="*/ 182 w 918"/>
                  <a:gd name="T17" fmla="*/ 0 h 965"/>
                  <a:gd name="T18" fmla="*/ 244 w 918"/>
                  <a:gd name="T19" fmla="*/ 15 h 965"/>
                  <a:gd name="T20" fmla="*/ 306 w 918"/>
                  <a:gd name="T21" fmla="*/ 45 h 965"/>
                  <a:gd name="T22" fmla="*/ 431 w 918"/>
                  <a:gd name="T23" fmla="*/ 133 h 965"/>
                  <a:gd name="T24" fmla="*/ 448 w 918"/>
                  <a:gd name="T25" fmla="*/ 177 h 965"/>
                  <a:gd name="T26" fmla="*/ 465 w 918"/>
                  <a:gd name="T27" fmla="*/ 200 h 965"/>
                  <a:gd name="T28" fmla="*/ 505 w 918"/>
                  <a:gd name="T29" fmla="*/ 281 h 965"/>
                  <a:gd name="T30" fmla="*/ 527 w 918"/>
                  <a:gd name="T31" fmla="*/ 347 h 965"/>
                  <a:gd name="T32" fmla="*/ 539 w 918"/>
                  <a:gd name="T33" fmla="*/ 421 h 965"/>
                  <a:gd name="T34" fmla="*/ 556 w 918"/>
                  <a:gd name="T35" fmla="*/ 495 h 965"/>
                  <a:gd name="T36" fmla="*/ 573 w 918"/>
                  <a:gd name="T37" fmla="*/ 629 h 965"/>
                  <a:gd name="T38" fmla="*/ 516 w 918"/>
                  <a:gd name="T39" fmla="*/ 754 h 965"/>
                  <a:gd name="T40" fmla="*/ 471 w 918"/>
                  <a:gd name="T41" fmla="*/ 770 h 965"/>
                  <a:gd name="T42" fmla="*/ 448 w 918"/>
                  <a:gd name="T43" fmla="*/ 777 h 965"/>
                  <a:gd name="T44" fmla="*/ 221 w 918"/>
                  <a:gd name="T45" fmla="*/ 762 h 965"/>
                  <a:gd name="T46" fmla="*/ 153 w 918"/>
                  <a:gd name="T47" fmla="*/ 703 h 965"/>
                  <a:gd name="T48" fmla="*/ 142 w 918"/>
                  <a:gd name="T49" fmla="*/ 665 h 96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918" h="965">
                    <a:moveTo>
                      <a:pt x="227" y="818"/>
                    </a:moveTo>
                    <a:cubicBezTo>
                      <a:pt x="178" y="802"/>
                      <a:pt x="216" y="822"/>
                      <a:pt x="191" y="782"/>
                    </a:cubicBezTo>
                    <a:cubicBezTo>
                      <a:pt x="176" y="757"/>
                      <a:pt x="144" y="746"/>
                      <a:pt x="118" y="737"/>
                    </a:cubicBezTo>
                    <a:cubicBezTo>
                      <a:pt x="106" y="724"/>
                      <a:pt x="92" y="714"/>
                      <a:pt x="81" y="700"/>
                    </a:cubicBezTo>
                    <a:cubicBezTo>
                      <a:pt x="68" y="683"/>
                      <a:pt x="45" y="646"/>
                      <a:pt x="45" y="646"/>
                    </a:cubicBezTo>
                    <a:cubicBezTo>
                      <a:pt x="30" y="585"/>
                      <a:pt x="10" y="526"/>
                      <a:pt x="0" y="464"/>
                    </a:cubicBezTo>
                    <a:cubicBezTo>
                      <a:pt x="3" y="376"/>
                      <a:pt x="1" y="288"/>
                      <a:pt x="9" y="200"/>
                    </a:cubicBezTo>
                    <a:cubicBezTo>
                      <a:pt x="11" y="175"/>
                      <a:pt x="74" y="139"/>
                      <a:pt x="81" y="136"/>
                    </a:cubicBezTo>
                    <a:cubicBezTo>
                      <a:pt x="153" y="101"/>
                      <a:pt x="222" y="22"/>
                      <a:pt x="291" y="0"/>
                    </a:cubicBezTo>
                    <a:cubicBezTo>
                      <a:pt x="314" y="3"/>
                      <a:pt x="364" y="5"/>
                      <a:pt x="391" y="18"/>
                    </a:cubicBezTo>
                    <a:cubicBezTo>
                      <a:pt x="430" y="37"/>
                      <a:pt x="446" y="46"/>
                      <a:pt x="491" y="55"/>
                    </a:cubicBezTo>
                    <a:cubicBezTo>
                      <a:pt x="555" y="98"/>
                      <a:pt x="638" y="100"/>
                      <a:pt x="691" y="164"/>
                    </a:cubicBezTo>
                    <a:cubicBezTo>
                      <a:pt x="760" y="248"/>
                      <a:pt x="665" y="138"/>
                      <a:pt x="718" y="218"/>
                    </a:cubicBezTo>
                    <a:cubicBezTo>
                      <a:pt x="725" y="229"/>
                      <a:pt x="737" y="236"/>
                      <a:pt x="745" y="246"/>
                    </a:cubicBezTo>
                    <a:cubicBezTo>
                      <a:pt x="770" y="278"/>
                      <a:pt x="782" y="319"/>
                      <a:pt x="809" y="346"/>
                    </a:cubicBezTo>
                    <a:cubicBezTo>
                      <a:pt x="830" y="410"/>
                      <a:pt x="816" y="384"/>
                      <a:pt x="845" y="427"/>
                    </a:cubicBezTo>
                    <a:cubicBezTo>
                      <a:pt x="851" y="457"/>
                      <a:pt x="856" y="488"/>
                      <a:pt x="863" y="518"/>
                    </a:cubicBezTo>
                    <a:cubicBezTo>
                      <a:pt x="871" y="549"/>
                      <a:pt x="884" y="578"/>
                      <a:pt x="890" y="609"/>
                    </a:cubicBezTo>
                    <a:cubicBezTo>
                      <a:pt x="902" y="666"/>
                      <a:pt x="900" y="718"/>
                      <a:pt x="918" y="773"/>
                    </a:cubicBezTo>
                    <a:cubicBezTo>
                      <a:pt x="910" y="845"/>
                      <a:pt x="904" y="901"/>
                      <a:pt x="827" y="927"/>
                    </a:cubicBezTo>
                    <a:cubicBezTo>
                      <a:pt x="803" y="935"/>
                      <a:pt x="778" y="940"/>
                      <a:pt x="754" y="946"/>
                    </a:cubicBezTo>
                    <a:cubicBezTo>
                      <a:pt x="742" y="949"/>
                      <a:pt x="718" y="955"/>
                      <a:pt x="718" y="955"/>
                    </a:cubicBezTo>
                    <a:cubicBezTo>
                      <a:pt x="668" y="954"/>
                      <a:pt x="462" y="965"/>
                      <a:pt x="354" y="937"/>
                    </a:cubicBezTo>
                    <a:cubicBezTo>
                      <a:pt x="316" y="927"/>
                      <a:pt x="272" y="891"/>
                      <a:pt x="245" y="864"/>
                    </a:cubicBezTo>
                    <a:cubicBezTo>
                      <a:pt x="231" y="850"/>
                      <a:pt x="192" y="818"/>
                      <a:pt x="227" y="81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6" name="Group 24"/>
              <p:cNvGrpSpPr>
                <a:grpSpLocks/>
              </p:cNvGrpSpPr>
              <p:nvPr/>
            </p:nvGrpSpPr>
            <p:grpSpPr bwMode="auto">
              <a:xfrm>
                <a:off x="551" y="1796"/>
                <a:ext cx="542" cy="954"/>
                <a:chOff x="551" y="1796"/>
                <a:chExt cx="542" cy="954"/>
              </a:xfrm>
            </p:grpSpPr>
            <p:sp>
              <p:nvSpPr>
                <p:cNvPr id="47" name="AutoShape 25"/>
                <p:cNvSpPr>
                  <a:spLocks noChangeArrowheads="1"/>
                </p:cNvSpPr>
                <p:nvPr/>
              </p:nvSpPr>
              <p:spPr bwMode="auto">
                <a:xfrm>
                  <a:off x="727" y="2492"/>
                  <a:ext cx="56" cy="75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AutoShape 26"/>
                <p:cNvSpPr>
                  <a:spLocks noChangeArrowheads="1"/>
                </p:cNvSpPr>
                <p:nvPr/>
              </p:nvSpPr>
              <p:spPr bwMode="auto">
                <a:xfrm>
                  <a:off x="651" y="2392"/>
                  <a:ext cx="56" cy="75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AutoShape 27"/>
                <p:cNvSpPr>
                  <a:spLocks noChangeArrowheads="1"/>
                </p:cNvSpPr>
                <p:nvPr/>
              </p:nvSpPr>
              <p:spPr bwMode="auto">
                <a:xfrm>
                  <a:off x="848" y="2405"/>
                  <a:ext cx="56" cy="74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AutoShape 28"/>
                <p:cNvSpPr>
                  <a:spLocks noChangeArrowheads="1"/>
                </p:cNvSpPr>
                <p:nvPr/>
              </p:nvSpPr>
              <p:spPr bwMode="auto">
                <a:xfrm>
                  <a:off x="753" y="2230"/>
                  <a:ext cx="57" cy="75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" name="AutoShape 29"/>
                <p:cNvSpPr>
                  <a:spLocks noChangeArrowheads="1"/>
                </p:cNvSpPr>
                <p:nvPr/>
              </p:nvSpPr>
              <p:spPr bwMode="auto">
                <a:xfrm>
                  <a:off x="615" y="2508"/>
                  <a:ext cx="56" cy="75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" name="AutoShape 30"/>
                <p:cNvSpPr>
                  <a:spLocks noChangeArrowheads="1"/>
                </p:cNvSpPr>
                <p:nvPr/>
              </p:nvSpPr>
              <p:spPr bwMode="auto">
                <a:xfrm>
                  <a:off x="669" y="2268"/>
                  <a:ext cx="56" cy="75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3" name="AutoShape 31"/>
                <p:cNvSpPr>
                  <a:spLocks noChangeArrowheads="1"/>
                </p:cNvSpPr>
                <p:nvPr/>
              </p:nvSpPr>
              <p:spPr bwMode="auto">
                <a:xfrm>
                  <a:off x="857" y="2566"/>
                  <a:ext cx="56" cy="75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" name="AutoShape 32"/>
                <p:cNvSpPr>
                  <a:spLocks noChangeArrowheads="1"/>
                </p:cNvSpPr>
                <p:nvPr/>
              </p:nvSpPr>
              <p:spPr bwMode="auto">
                <a:xfrm>
                  <a:off x="924" y="2260"/>
                  <a:ext cx="56" cy="75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" name="AutoShape 33"/>
                <p:cNvSpPr>
                  <a:spLocks noChangeArrowheads="1"/>
                </p:cNvSpPr>
                <p:nvPr/>
              </p:nvSpPr>
              <p:spPr bwMode="auto">
                <a:xfrm>
                  <a:off x="931" y="2092"/>
                  <a:ext cx="56" cy="75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6" name="AutoShape 34"/>
                <p:cNvSpPr>
                  <a:spLocks noChangeArrowheads="1"/>
                </p:cNvSpPr>
                <p:nvPr/>
              </p:nvSpPr>
              <p:spPr bwMode="auto">
                <a:xfrm>
                  <a:off x="881" y="1945"/>
                  <a:ext cx="56" cy="75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" name="Freeform 35"/>
                <p:cNvSpPr>
                  <a:spLocks/>
                </p:cNvSpPr>
                <p:nvPr/>
              </p:nvSpPr>
              <p:spPr bwMode="auto">
                <a:xfrm>
                  <a:off x="551" y="1796"/>
                  <a:ext cx="542" cy="954"/>
                </a:xfrm>
                <a:custGeom>
                  <a:avLst/>
                  <a:gdLst>
                    <a:gd name="T0" fmla="*/ 470 w 869"/>
                    <a:gd name="T1" fmla="*/ 643 h 1173"/>
                    <a:gd name="T2" fmla="*/ 436 w 869"/>
                    <a:gd name="T3" fmla="*/ 769 h 1173"/>
                    <a:gd name="T4" fmla="*/ 408 w 869"/>
                    <a:gd name="T5" fmla="*/ 880 h 1173"/>
                    <a:gd name="T6" fmla="*/ 397 w 869"/>
                    <a:gd name="T7" fmla="*/ 924 h 1173"/>
                    <a:gd name="T8" fmla="*/ 385 w 869"/>
                    <a:gd name="T9" fmla="*/ 939 h 1173"/>
                    <a:gd name="T10" fmla="*/ 351 w 869"/>
                    <a:gd name="T11" fmla="*/ 954 h 1173"/>
                    <a:gd name="T12" fmla="*/ 181 w 869"/>
                    <a:gd name="T13" fmla="*/ 931 h 1173"/>
                    <a:gd name="T14" fmla="*/ 79 w 869"/>
                    <a:gd name="T15" fmla="*/ 873 h 1173"/>
                    <a:gd name="T16" fmla="*/ 22 w 869"/>
                    <a:gd name="T17" fmla="*/ 821 h 1173"/>
                    <a:gd name="T18" fmla="*/ 0 w 869"/>
                    <a:gd name="T19" fmla="*/ 777 h 1173"/>
                    <a:gd name="T20" fmla="*/ 51 w 869"/>
                    <a:gd name="T21" fmla="*/ 407 h 1173"/>
                    <a:gd name="T22" fmla="*/ 68 w 869"/>
                    <a:gd name="T23" fmla="*/ 192 h 1173"/>
                    <a:gd name="T24" fmla="*/ 96 w 869"/>
                    <a:gd name="T25" fmla="*/ 133 h 1173"/>
                    <a:gd name="T26" fmla="*/ 125 w 869"/>
                    <a:gd name="T27" fmla="*/ 111 h 1173"/>
                    <a:gd name="T28" fmla="*/ 193 w 869"/>
                    <a:gd name="T29" fmla="*/ 59 h 1173"/>
                    <a:gd name="T30" fmla="*/ 221 w 869"/>
                    <a:gd name="T31" fmla="*/ 37 h 1173"/>
                    <a:gd name="T32" fmla="*/ 266 w 869"/>
                    <a:gd name="T33" fmla="*/ 0 h 1173"/>
                    <a:gd name="T34" fmla="*/ 442 w 869"/>
                    <a:gd name="T35" fmla="*/ 67 h 1173"/>
                    <a:gd name="T36" fmla="*/ 505 w 869"/>
                    <a:gd name="T37" fmla="*/ 163 h 1173"/>
                    <a:gd name="T38" fmla="*/ 527 w 869"/>
                    <a:gd name="T39" fmla="*/ 207 h 1173"/>
                    <a:gd name="T40" fmla="*/ 538 w 869"/>
                    <a:gd name="T41" fmla="*/ 251 h 1173"/>
                    <a:gd name="T42" fmla="*/ 493 w 869"/>
                    <a:gd name="T43" fmla="*/ 577 h 1173"/>
                    <a:gd name="T44" fmla="*/ 470 w 869"/>
                    <a:gd name="T45" fmla="*/ 643 h 117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869" h="1173">
                      <a:moveTo>
                        <a:pt x="754" y="791"/>
                      </a:moveTo>
                      <a:cubicBezTo>
                        <a:pt x="743" y="846"/>
                        <a:pt x="731" y="899"/>
                        <a:pt x="699" y="945"/>
                      </a:cubicBezTo>
                      <a:cubicBezTo>
                        <a:pt x="684" y="991"/>
                        <a:pt x="669" y="1036"/>
                        <a:pt x="654" y="1082"/>
                      </a:cubicBezTo>
                      <a:cubicBezTo>
                        <a:pt x="648" y="1100"/>
                        <a:pt x="649" y="1122"/>
                        <a:pt x="636" y="1136"/>
                      </a:cubicBezTo>
                      <a:cubicBezTo>
                        <a:pt x="630" y="1142"/>
                        <a:pt x="626" y="1151"/>
                        <a:pt x="618" y="1155"/>
                      </a:cubicBezTo>
                      <a:cubicBezTo>
                        <a:pt x="601" y="1164"/>
                        <a:pt x="563" y="1173"/>
                        <a:pt x="563" y="1173"/>
                      </a:cubicBezTo>
                      <a:cubicBezTo>
                        <a:pt x="471" y="1168"/>
                        <a:pt x="379" y="1170"/>
                        <a:pt x="290" y="1145"/>
                      </a:cubicBezTo>
                      <a:cubicBezTo>
                        <a:pt x="231" y="1129"/>
                        <a:pt x="182" y="1097"/>
                        <a:pt x="127" y="1073"/>
                      </a:cubicBezTo>
                      <a:cubicBezTo>
                        <a:pt x="93" y="1058"/>
                        <a:pt x="60" y="1039"/>
                        <a:pt x="36" y="1009"/>
                      </a:cubicBezTo>
                      <a:cubicBezTo>
                        <a:pt x="23" y="992"/>
                        <a:pt x="0" y="955"/>
                        <a:pt x="0" y="955"/>
                      </a:cubicBezTo>
                      <a:cubicBezTo>
                        <a:pt x="11" y="805"/>
                        <a:pt x="33" y="644"/>
                        <a:pt x="81" y="500"/>
                      </a:cubicBezTo>
                      <a:cubicBezTo>
                        <a:pt x="92" y="412"/>
                        <a:pt x="99" y="324"/>
                        <a:pt x="109" y="236"/>
                      </a:cubicBezTo>
                      <a:cubicBezTo>
                        <a:pt x="113" y="197"/>
                        <a:pt x="118" y="176"/>
                        <a:pt x="154" y="164"/>
                      </a:cubicBezTo>
                      <a:cubicBezTo>
                        <a:pt x="193" y="123"/>
                        <a:pt x="147" y="165"/>
                        <a:pt x="200" y="136"/>
                      </a:cubicBezTo>
                      <a:cubicBezTo>
                        <a:pt x="241" y="114"/>
                        <a:pt x="266" y="87"/>
                        <a:pt x="309" y="73"/>
                      </a:cubicBezTo>
                      <a:cubicBezTo>
                        <a:pt x="343" y="37"/>
                        <a:pt x="308" y="68"/>
                        <a:pt x="354" y="45"/>
                      </a:cubicBezTo>
                      <a:cubicBezTo>
                        <a:pt x="383" y="30"/>
                        <a:pt x="395" y="11"/>
                        <a:pt x="427" y="0"/>
                      </a:cubicBezTo>
                      <a:cubicBezTo>
                        <a:pt x="520" y="23"/>
                        <a:pt x="626" y="29"/>
                        <a:pt x="709" y="82"/>
                      </a:cubicBezTo>
                      <a:cubicBezTo>
                        <a:pt x="738" y="125"/>
                        <a:pt x="765" y="172"/>
                        <a:pt x="809" y="200"/>
                      </a:cubicBezTo>
                      <a:cubicBezTo>
                        <a:pt x="821" y="218"/>
                        <a:pt x="838" y="234"/>
                        <a:pt x="845" y="255"/>
                      </a:cubicBezTo>
                      <a:cubicBezTo>
                        <a:pt x="851" y="273"/>
                        <a:pt x="863" y="309"/>
                        <a:pt x="863" y="309"/>
                      </a:cubicBezTo>
                      <a:cubicBezTo>
                        <a:pt x="858" y="436"/>
                        <a:pt x="869" y="596"/>
                        <a:pt x="790" y="709"/>
                      </a:cubicBezTo>
                      <a:cubicBezTo>
                        <a:pt x="787" y="717"/>
                        <a:pt x="776" y="791"/>
                        <a:pt x="754" y="791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" name="Rectangle 36"/>
            <p:cNvSpPr>
              <a:spLocks noChangeArrowheads="1"/>
            </p:cNvSpPr>
            <p:nvPr/>
          </p:nvSpPr>
          <p:spPr bwMode="auto">
            <a:xfrm>
              <a:off x="4802188" y="2678113"/>
              <a:ext cx="3751262" cy="33480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grpSp>
          <p:nvGrpSpPr>
            <p:cNvPr id="7" name="Group 37"/>
            <p:cNvGrpSpPr>
              <a:grpSpLocks/>
            </p:cNvGrpSpPr>
            <p:nvPr/>
          </p:nvGrpSpPr>
          <p:grpSpPr bwMode="auto">
            <a:xfrm>
              <a:off x="5241925" y="3225800"/>
              <a:ext cx="2398713" cy="2214563"/>
              <a:chOff x="3302" y="2032"/>
              <a:chExt cx="1511" cy="1395"/>
            </a:xfrm>
          </p:grpSpPr>
          <p:sp>
            <p:nvSpPr>
              <p:cNvPr id="10" name="AutoShape 38"/>
              <p:cNvSpPr>
                <a:spLocks noChangeArrowheads="1"/>
              </p:cNvSpPr>
              <p:nvPr/>
            </p:nvSpPr>
            <p:spPr bwMode="auto">
              <a:xfrm>
                <a:off x="3366" y="2777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" name="AutoShape 39"/>
              <p:cNvSpPr>
                <a:spLocks noChangeArrowheads="1"/>
              </p:cNvSpPr>
              <p:nvPr/>
            </p:nvSpPr>
            <p:spPr bwMode="auto">
              <a:xfrm>
                <a:off x="3420" y="2537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2" name="AutoShape 40"/>
              <p:cNvSpPr>
                <a:spLocks noChangeArrowheads="1"/>
              </p:cNvSpPr>
              <p:nvPr/>
            </p:nvSpPr>
            <p:spPr bwMode="auto">
              <a:xfrm>
                <a:off x="4360" y="2262"/>
                <a:ext cx="56" cy="75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3" name="AutoShape 41"/>
              <p:cNvSpPr>
                <a:spLocks noChangeArrowheads="1"/>
              </p:cNvSpPr>
              <p:nvPr/>
            </p:nvSpPr>
            <p:spPr bwMode="auto">
              <a:xfrm>
                <a:off x="4317" y="2585"/>
                <a:ext cx="56" cy="75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4" name="AutoShape 42"/>
              <p:cNvSpPr>
                <a:spLocks noChangeArrowheads="1"/>
              </p:cNvSpPr>
              <p:nvPr/>
            </p:nvSpPr>
            <p:spPr bwMode="auto">
              <a:xfrm>
                <a:off x="4695" y="2464"/>
                <a:ext cx="56" cy="7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5" name="AutoShape 43"/>
              <p:cNvSpPr>
                <a:spLocks noChangeArrowheads="1"/>
              </p:cNvSpPr>
              <p:nvPr/>
            </p:nvSpPr>
            <p:spPr bwMode="auto">
              <a:xfrm>
                <a:off x="3608" y="2835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6" name="AutoShape 44"/>
              <p:cNvSpPr>
                <a:spLocks noChangeArrowheads="1"/>
              </p:cNvSpPr>
              <p:nvPr/>
            </p:nvSpPr>
            <p:spPr bwMode="auto">
              <a:xfrm>
                <a:off x="4037" y="3172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7" name="AutoShape 45"/>
              <p:cNvSpPr>
                <a:spLocks noChangeArrowheads="1"/>
              </p:cNvSpPr>
              <p:nvPr/>
            </p:nvSpPr>
            <p:spPr bwMode="auto">
              <a:xfrm>
                <a:off x="4096" y="3064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8" name="AutoShape 46"/>
              <p:cNvSpPr>
                <a:spLocks noChangeArrowheads="1"/>
              </p:cNvSpPr>
              <p:nvPr/>
            </p:nvSpPr>
            <p:spPr bwMode="auto">
              <a:xfrm>
                <a:off x="3675" y="2529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9" name="AutoShape 47"/>
              <p:cNvSpPr>
                <a:spLocks noChangeArrowheads="1"/>
              </p:cNvSpPr>
              <p:nvPr/>
            </p:nvSpPr>
            <p:spPr bwMode="auto">
              <a:xfrm>
                <a:off x="3922" y="3021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0" name="AutoShape 48"/>
              <p:cNvSpPr>
                <a:spLocks noChangeArrowheads="1"/>
              </p:cNvSpPr>
              <p:nvPr/>
            </p:nvSpPr>
            <p:spPr bwMode="auto">
              <a:xfrm>
                <a:off x="3682" y="2361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1" name="AutoShape 49"/>
              <p:cNvSpPr>
                <a:spLocks noChangeArrowheads="1"/>
              </p:cNvSpPr>
              <p:nvPr/>
            </p:nvSpPr>
            <p:spPr bwMode="auto">
              <a:xfrm>
                <a:off x="4184" y="2114"/>
                <a:ext cx="56" cy="7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2" name="AutoShape 50"/>
              <p:cNvSpPr>
                <a:spLocks noChangeArrowheads="1"/>
              </p:cNvSpPr>
              <p:nvPr/>
            </p:nvSpPr>
            <p:spPr bwMode="auto">
              <a:xfrm>
                <a:off x="3975" y="2773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3" name="Freeform 51"/>
              <p:cNvSpPr>
                <a:spLocks/>
              </p:cNvSpPr>
              <p:nvPr/>
            </p:nvSpPr>
            <p:spPr bwMode="auto">
              <a:xfrm>
                <a:off x="4127" y="2032"/>
                <a:ext cx="686" cy="877"/>
              </a:xfrm>
              <a:custGeom>
                <a:avLst/>
                <a:gdLst>
                  <a:gd name="T0" fmla="*/ 649 w 1101"/>
                  <a:gd name="T1" fmla="*/ 239 h 1077"/>
                  <a:gd name="T2" fmla="*/ 671 w 1101"/>
                  <a:gd name="T3" fmla="*/ 395 h 1077"/>
                  <a:gd name="T4" fmla="*/ 631 w 1101"/>
                  <a:gd name="T5" fmla="*/ 757 h 1077"/>
                  <a:gd name="T6" fmla="*/ 592 w 1101"/>
                  <a:gd name="T7" fmla="*/ 847 h 1077"/>
                  <a:gd name="T8" fmla="*/ 530 w 1101"/>
                  <a:gd name="T9" fmla="*/ 876 h 1077"/>
                  <a:gd name="T10" fmla="*/ 371 w 1101"/>
                  <a:gd name="T11" fmla="*/ 847 h 1077"/>
                  <a:gd name="T12" fmla="*/ 303 w 1101"/>
                  <a:gd name="T13" fmla="*/ 809 h 1077"/>
                  <a:gd name="T14" fmla="*/ 286 w 1101"/>
                  <a:gd name="T15" fmla="*/ 802 h 1077"/>
                  <a:gd name="T16" fmla="*/ 201 w 1101"/>
                  <a:gd name="T17" fmla="*/ 713 h 1077"/>
                  <a:gd name="T18" fmla="*/ 145 w 1101"/>
                  <a:gd name="T19" fmla="*/ 654 h 1077"/>
                  <a:gd name="T20" fmla="*/ 65 w 1101"/>
                  <a:gd name="T21" fmla="*/ 558 h 1077"/>
                  <a:gd name="T22" fmla="*/ 2 w 1101"/>
                  <a:gd name="T23" fmla="*/ 366 h 1077"/>
                  <a:gd name="T24" fmla="*/ 8 w 1101"/>
                  <a:gd name="T25" fmla="*/ 106 h 1077"/>
                  <a:gd name="T26" fmla="*/ 116 w 1101"/>
                  <a:gd name="T27" fmla="*/ 17 h 1077"/>
                  <a:gd name="T28" fmla="*/ 138 w 1101"/>
                  <a:gd name="T29" fmla="*/ 10 h 1077"/>
                  <a:gd name="T30" fmla="*/ 263 w 1101"/>
                  <a:gd name="T31" fmla="*/ 24 h 1077"/>
                  <a:gd name="T32" fmla="*/ 360 w 1101"/>
                  <a:gd name="T33" fmla="*/ 84 h 1077"/>
                  <a:gd name="T34" fmla="*/ 433 w 1101"/>
                  <a:gd name="T35" fmla="*/ 143 h 1077"/>
                  <a:gd name="T36" fmla="*/ 479 w 1101"/>
                  <a:gd name="T37" fmla="*/ 165 h 1077"/>
                  <a:gd name="T38" fmla="*/ 649 w 1101"/>
                  <a:gd name="T39" fmla="*/ 239 h 107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101" h="1077">
                    <a:moveTo>
                      <a:pt x="1041" y="294"/>
                    </a:moveTo>
                    <a:cubicBezTo>
                      <a:pt x="1062" y="357"/>
                      <a:pt x="1070" y="419"/>
                      <a:pt x="1077" y="485"/>
                    </a:cubicBezTo>
                    <a:cubicBezTo>
                      <a:pt x="1072" y="641"/>
                      <a:pt x="1101" y="797"/>
                      <a:pt x="1013" y="930"/>
                    </a:cubicBezTo>
                    <a:cubicBezTo>
                      <a:pt x="1001" y="966"/>
                      <a:pt x="984" y="1017"/>
                      <a:pt x="950" y="1040"/>
                    </a:cubicBezTo>
                    <a:cubicBezTo>
                      <a:pt x="920" y="1060"/>
                      <a:pt x="884" y="1065"/>
                      <a:pt x="850" y="1076"/>
                    </a:cubicBezTo>
                    <a:cubicBezTo>
                      <a:pt x="677" y="1068"/>
                      <a:pt x="701" y="1077"/>
                      <a:pt x="595" y="1040"/>
                    </a:cubicBezTo>
                    <a:cubicBezTo>
                      <a:pt x="556" y="1026"/>
                      <a:pt x="527" y="1007"/>
                      <a:pt x="486" y="994"/>
                    </a:cubicBezTo>
                    <a:cubicBezTo>
                      <a:pt x="477" y="991"/>
                      <a:pt x="459" y="985"/>
                      <a:pt x="459" y="985"/>
                    </a:cubicBezTo>
                    <a:cubicBezTo>
                      <a:pt x="417" y="943"/>
                      <a:pt x="369" y="911"/>
                      <a:pt x="322" y="876"/>
                    </a:cubicBezTo>
                    <a:cubicBezTo>
                      <a:pt x="287" y="850"/>
                      <a:pt x="271" y="816"/>
                      <a:pt x="232" y="803"/>
                    </a:cubicBezTo>
                    <a:cubicBezTo>
                      <a:pt x="196" y="768"/>
                      <a:pt x="131" y="726"/>
                      <a:pt x="104" y="685"/>
                    </a:cubicBezTo>
                    <a:cubicBezTo>
                      <a:pt x="56" y="611"/>
                      <a:pt x="21" y="536"/>
                      <a:pt x="4" y="449"/>
                    </a:cubicBezTo>
                    <a:cubicBezTo>
                      <a:pt x="7" y="343"/>
                      <a:pt x="0" y="236"/>
                      <a:pt x="13" y="130"/>
                    </a:cubicBezTo>
                    <a:cubicBezTo>
                      <a:pt x="22" y="60"/>
                      <a:pt x="139" y="33"/>
                      <a:pt x="186" y="21"/>
                    </a:cubicBezTo>
                    <a:cubicBezTo>
                      <a:pt x="198" y="18"/>
                      <a:pt x="222" y="12"/>
                      <a:pt x="222" y="12"/>
                    </a:cubicBezTo>
                    <a:cubicBezTo>
                      <a:pt x="289" y="15"/>
                      <a:pt x="362" y="0"/>
                      <a:pt x="422" y="30"/>
                    </a:cubicBezTo>
                    <a:cubicBezTo>
                      <a:pt x="473" y="56"/>
                      <a:pt x="525" y="77"/>
                      <a:pt x="577" y="103"/>
                    </a:cubicBezTo>
                    <a:cubicBezTo>
                      <a:pt x="619" y="124"/>
                      <a:pt x="655" y="153"/>
                      <a:pt x="695" y="176"/>
                    </a:cubicBezTo>
                    <a:cubicBezTo>
                      <a:pt x="718" y="189"/>
                      <a:pt x="745" y="192"/>
                      <a:pt x="768" y="203"/>
                    </a:cubicBezTo>
                    <a:cubicBezTo>
                      <a:pt x="844" y="240"/>
                      <a:pt x="955" y="294"/>
                      <a:pt x="1041" y="294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Freeform 52"/>
              <p:cNvSpPr>
                <a:spLocks/>
              </p:cNvSpPr>
              <p:nvPr/>
            </p:nvSpPr>
            <p:spPr bwMode="auto">
              <a:xfrm>
                <a:off x="3812" y="2642"/>
                <a:ext cx="573" cy="785"/>
              </a:xfrm>
              <a:custGeom>
                <a:avLst/>
                <a:gdLst>
                  <a:gd name="T0" fmla="*/ 142 w 918"/>
                  <a:gd name="T1" fmla="*/ 665 h 965"/>
                  <a:gd name="T2" fmla="*/ 119 w 918"/>
                  <a:gd name="T3" fmla="*/ 636 h 965"/>
                  <a:gd name="T4" fmla="*/ 74 w 918"/>
                  <a:gd name="T5" fmla="*/ 600 h 965"/>
                  <a:gd name="T6" fmla="*/ 51 w 918"/>
                  <a:gd name="T7" fmla="*/ 569 h 965"/>
                  <a:gd name="T8" fmla="*/ 28 w 918"/>
                  <a:gd name="T9" fmla="*/ 526 h 965"/>
                  <a:gd name="T10" fmla="*/ 0 w 918"/>
                  <a:gd name="T11" fmla="*/ 377 h 965"/>
                  <a:gd name="T12" fmla="*/ 6 w 918"/>
                  <a:gd name="T13" fmla="*/ 163 h 965"/>
                  <a:gd name="T14" fmla="*/ 51 w 918"/>
                  <a:gd name="T15" fmla="*/ 111 h 965"/>
                  <a:gd name="T16" fmla="*/ 182 w 918"/>
                  <a:gd name="T17" fmla="*/ 0 h 965"/>
                  <a:gd name="T18" fmla="*/ 244 w 918"/>
                  <a:gd name="T19" fmla="*/ 15 h 965"/>
                  <a:gd name="T20" fmla="*/ 306 w 918"/>
                  <a:gd name="T21" fmla="*/ 45 h 965"/>
                  <a:gd name="T22" fmla="*/ 431 w 918"/>
                  <a:gd name="T23" fmla="*/ 133 h 965"/>
                  <a:gd name="T24" fmla="*/ 448 w 918"/>
                  <a:gd name="T25" fmla="*/ 177 h 965"/>
                  <a:gd name="T26" fmla="*/ 465 w 918"/>
                  <a:gd name="T27" fmla="*/ 200 h 965"/>
                  <a:gd name="T28" fmla="*/ 505 w 918"/>
                  <a:gd name="T29" fmla="*/ 281 h 965"/>
                  <a:gd name="T30" fmla="*/ 527 w 918"/>
                  <a:gd name="T31" fmla="*/ 347 h 965"/>
                  <a:gd name="T32" fmla="*/ 539 w 918"/>
                  <a:gd name="T33" fmla="*/ 421 h 965"/>
                  <a:gd name="T34" fmla="*/ 556 w 918"/>
                  <a:gd name="T35" fmla="*/ 495 h 965"/>
                  <a:gd name="T36" fmla="*/ 573 w 918"/>
                  <a:gd name="T37" fmla="*/ 629 h 965"/>
                  <a:gd name="T38" fmla="*/ 516 w 918"/>
                  <a:gd name="T39" fmla="*/ 754 h 965"/>
                  <a:gd name="T40" fmla="*/ 471 w 918"/>
                  <a:gd name="T41" fmla="*/ 770 h 965"/>
                  <a:gd name="T42" fmla="*/ 448 w 918"/>
                  <a:gd name="T43" fmla="*/ 777 h 965"/>
                  <a:gd name="T44" fmla="*/ 221 w 918"/>
                  <a:gd name="T45" fmla="*/ 762 h 965"/>
                  <a:gd name="T46" fmla="*/ 153 w 918"/>
                  <a:gd name="T47" fmla="*/ 703 h 965"/>
                  <a:gd name="T48" fmla="*/ 142 w 918"/>
                  <a:gd name="T49" fmla="*/ 665 h 96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918" h="965">
                    <a:moveTo>
                      <a:pt x="227" y="818"/>
                    </a:moveTo>
                    <a:cubicBezTo>
                      <a:pt x="178" y="802"/>
                      <a:pt x="216" y="822"/>
                      <a:pt x="191" y="782"/>
                    </a:cubicBezTo>
                    <a:cubicBezTo>
                      <a:pt x="176" y="757"/>
                      <a:pt x="144" y="746"/>
                      <a:pt x="118" y="737"/>
                    </a:cubicBezTo>
                    <a:cubicBezTo>
                      <a:pt x="106" y="724"/>
                      <a:pt x="92" y="714"/>
                      <a:pt x="81" y="700"/>
                    </a:cubicBezTo>
                    <a:cubicBezTo>
                      <a:pt x="68" y="683"/>
                      <a:pt x="45" y="646"/>
                      <a:pt x="45" y="646"/>
                    </a:cubicBezTo>
                    <a:cubicBezTo>
                      <a:pt x="30" y="585"/>
                      <a:pt x="10" y="526"/>
                      <a:pt x="0" y="464"/>
                    </a:cubicBezTo>
                    <a:cubicBezTo>
                      <a:pt x="3" y="376"/>
                      <a:pt x="1" y="288"/>
                      <a:pt x="9" y="200"/>
                    </a:cubicBezTo>
                    <a:cubicBezTo>
                      <a:pt x="11" y="175"/>
                      <a:pt x="74" y="139"/>
                      <a:pt x="81" y="136"/>
                    </a:cubicBezTo>
                    <a:cubicBezTo>
                      <a:pt x="153" y="101"/>
                      <a:pt x="222" y="22"/>
                      <a:pt x="291" y="0"/>
                    </a:cubicBezTo>
                    <a:cubicBezTo>
                      <a:pt x="314" y="3"/>
                      <a:pt x="364" y="5"/>
                      <a:pt x="391" y="18"/>
                    </a:cubicBezTo>
                    <a:cubicBezTo>
                      <a:pt x="430" y="37"/>
                      <a:pt x="446" y="46"/>
                      <a:pt x="491" y="55"/>
                    </a:cubicBezTo>
                    <a:cubicBezTo>
                      <a:pt x="555" y="98"/>
                      <a:pt x="638" y="100"/>
                      <a:pt x="691" y="164"/>
                    </a:cubicBezTo>
                    <a:cubicBezTo>
                      <a:pt x="760" y="248"/>
                      <a:pt x="665" y="138"/>
                      <a:pt x="718" y="218"/>
                    </a:cubicBezTo>
                    <a:cubicBezTo>
                      <a:pt x="725" y="229"/>
                      <a:pt x="737" y="236"/>
                      <a:pt x="745" y="246"/>
                    </a:cubicBezTo>
                    <a:cubicBezTo>
                      <a:pt x="770" y="278"/>
                      <a:pt x="782" y="319"/>
                      <a:pt x="809" y="346"/>
                    </a:cubicBezTo>
                    <a:cubicBezTo>
                      <a:pt x="830" y="410"/>
                      <a:pt x="816" y="384"/>
                      <a:pt x="845" y="427"/>
                    </a:cubicBezTo>
                    <a:cubicBezTo>
                      <a:pt x="851" y="457"/>
                      <a:pt x="856" y="488"/>
                      <a:pt x="863" y="518"/>
                    </a:cubicBezTo>
                    <a:cubicBezTo>
                      <a:pt x="871" y="549"/>
                      <a:pt x="884" y="578"/>
                      <a:pt x="890" y="609"/>
                    </a:cubicBezTo>
                    <a:cubicBezTo>
                      <a:pt x="902" y="666"/>
                      <a:pt x="900" y="718"/>
                      <a:pt x="918" y="773"/>
                    </a:cubicBezTo>
                    <a:cubicBezTo>
                      <a:pt x="910" y="845"/>
                      <a:pt x="904" y="901"/>
                      <a:pt x="827" y="927"/>
                    </a:cubicBezTo>
                    <a:cubicBezTo>
                      <a:pt x="803" y="935"/>
                      <a:pt x="778" y="940"/>
                      <a:pt x="754" y="946"/>
                    </a:cubicBezTo>
                    <a:cubicBezTo>
                      <a:pt x="742" y="949"/>
                      <a:pt x="718" y="955"/>
                      <a:pt x="718" y="955"/>
                    </a:cubicBezTo>
                    <a:cubicBezTo>
                      <a:pt x="668" y="954"/>
                      <a:pt x="462" y="965"/>
                      <a:pt x="354" y="937"/>
                    </a:cubicBezTo>
                    <a:cubicBezTo>
                      <a:pt x="316" y="927"/>
                      <a:pt x="272" y="891"/>
                      <a:pt x="245" y="864"/>
                    </a:cubicBezTo>
                    <a:cubicBezTo>
                      <a:pt x="231" y="850"/>
                      <a:pt x="192" y="818"/>
                      <a:pt x="227" y="81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Freeform 53"/>
              <p:cNvSpPr>
                <a:spLocks/>
              </p:cNvSpPr>
              <p:nvPr/>
            </p:nvSpPr>
            <p:spPr bwMode="auto">
              <a:xfrm>
                <a:off x="3302" y="2065"/>
                <a:ext cx="542" cy="954"/>
              </a:xfrm>
              <a:custGeom>
                <a:avLst/>
                <a:gdLst>
                  <a:gd name="T0" fmla="*/ 470 w 869"/>
                  <a:gd name="T1" fmla="*/ 643 h 1173"/>
                  <a:gd name="T2" fmla="*/ 436 w 869"/>
                  <a:gd name="T3" fmla="*/ 769 h 1173"/>
                  <a:gd name="T4" fmla="*/ 408 w 869"/>
                  <a:gd name="T5" fmla="*/ 880 h 1173"/>
                  <a:gd name="T6" fmla="*/ 397 w 869"/>
                  <a:gd name="T7" fmla="*/ 924 h 1173"/>
                  <a:gd name="T8" fmla="*/ 385 w 869"/>
                  <a:gd name="T9" fmla="*/ 939 h 1173"/>
                  <a:gd name="T10" fmla="*/ 351 w 869"/>
                  <a:gd name="T11" fmla="*/ 954 h 1173"/>
                  <a:gd name="T12" fmla="*/ 181 w 869"/>
                  <a:gd name="T13" fmla="*/ 931 h 1173"/>
                  <a:gd name="T14" fmla="*/ 79 w 869"/>
                  <a:gd name="T15" fmla="*/ 873 h 1173"/>
                  <a:gd name="T16" fmla="*/ 22 w 869"/>
                  <a:gd name="T17" fmla="*/ 821 h 1173"/>
                  <a:gd name="T18" fmla="*/ 0 w 869"/>
                  <a:gd name="T19" fmla="*/ 777 h 1173"/>
                  <a:gd name="T20" fmla="*/ 51 w 869"/>
                  <a:gd name="T21" fmla="*/ 407 h 1173"/>
                  <a:gd name="T22" fmla="*/ 68 w 869"/>
                  <a:gd name="T23" fmla="*/ 192 h 1173"/>
                  <a:gd name="T24" fmla="*/ 96 w 869"/>
                  <a:gd name="T25" fmla="*/ 133 h 1173"/>
                  <a:gd name="T26" fmla="*/ 125 w 869"/>
                  <a:gd name="T27" fmla="*/ 111 h 1173"/>
                  <a:gd name="T28" fmla="*/ 193 w 869"/>
                  <a:gd name="T29" fmla="*/ 59 h 1173"/>
                  <a:gd name="T30" fmla="*/ 221 w 869"/>
                  <a:gd name="T31" fmla="*/ 37 h 1173"/>
                  <a:gd name="T32" fmla="*/ 266 w 869"/>
                  <a:gd name="T33" fmla="*/ 0 h 1173"/>
                  <a:gd name="T34" fmla="*/ 442 w 869"/>
                  <a:gd name="T35" fmla="*/ 67 h 1173"/>
                  <a:gd name="T36" fmla="*/ 505 w 869"/>
                  <a:gd name="T37" fmla="*/ 163 h 1173"/>
                  <a:gd name="T38" fmla="*/ 527 w 869"/>
                  <a:gd name="T39" fmla="*/ 207 h 1173"/>
                  <a:gd name="T40" fmla="*/ 538 w 869"/>
                  <a:gd name="T41" fmla="*/ 251 h 1173"/>
                  <a:gd name="T42" fmla="*/ 493 w 869"/>
                  <a:gd name="T43" fmla="*/ 577 h 1173"/>
                  <a:gd name="T44" fmla="*/ 470 w 869"/>
                  <a:gd name="T45" fmla="*/ 643 h 11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869" h="1173">
                    <a:moveTo>
                      <a:pt x="754" y="791"/>
                    </a:moveTo>
                    <a:cubicBezTo>
                      <a:pt x="743" y="846"/>
                      <a:pt x="731" y="899"/>
                      <a:pt x="699" y="945"/>
                    </a:cubicBezTo>
                    <a:cubicBezTo>
                      <a:pt x="684" y="991"/>
                      <a:pt x="669" y="1036"/>
                      <a:pt x="654" y="1082"/>
                    </a:cubicBezTo>
                    <a:cubicBezTo>
                      <a:pt x="648" y="1100"/>
                      <a:pt x="649" y="1122"/>
                      <a:pt x="636" y="1136"/>
                    </a:cubicBezTo>
                    <a:cubicBezTo>
                      <a:pt x="630" y="1142"/>
                      <a:pt x="626" y="1151"/>
                      <a:pt x="618" y="1155"/>
                    </a:cubicBezTo>
                    <a:cubicBezTo>
                      <a:pt x="601" y="1164"/>
                      <a:pt x="563" y="1173"/>
                      <a:pt x="563" y="1173"/>
                    </a:cubicBezTo>
                    <a:cubicBezTo>
                      <a:pt x="471" y="1168"/>
                      <a:pt x="379" y="1170"/>
                      <a:pt x="290" y="1145"/>
                    </a:cubicBezTo>
                    <a:cubicBezTo>
                      <a:pt x="231" y="1129"/>
                      <a:pt x="182" y="1097"/>
                      <a:pt x="127" y="1073"/>
                    </a:cubicBezTo>
                    <a:cubicBezTo>
                      <a:pt x="93" y="1058"/>
                      <a:pt x="60" y="1039"/>
                      <a:pt x="36" y="1009"/>
                    </a:cubicBezTo>
                    <a:cubicBezTo>
                      <a:pt x="23" y="992"/>
                      <a:pt x="0" y="955"/>
                      <a:pt x="0" y="955"/>
                    </a:cubicBezTo>
                    <a:cubicBezTo>
                      <a:pt x="11" y="805"/>
                      <a:pt x="33" y="644"/>
                      <a:pt x="81" y="500"/>
                    </a:cubicBezTo>
                    <a:cubicBezTo>
                      <a:pt x="92" y="412"/>
                      <a:pt x="99" y="324"/>
                      <a:pt x="109" y="236"/>
                    </a:cubicBezTo>
                    <a:cubicBezTo>
                      <a:pt x="113" y="197"/>
                      <a:pt x="118" y="176"/>
                      <a:pt x="154" y="164"/>
                    </a:cubicBezTo>
                    <a:cubicBezTo>
                      <a:pt x="193" y="123"/>
                      <a:pt x="147" y="165"/>
                      <a:pt x="200" y="136"/>
                    </a:cubicBezTo>
                    <a:cubicBezTo>
                      <a:pt x="241" y="114"/>
                      <a:pt x="266" y="87"/>
                      <a:pt x="309" y="73"/>
                    </a:cubicBezTo>
                    <a:cubicBezTo>
                      <a:pt x="343" y="37"/>
                      <a:pt x="308" y="68"/>
                      <a:pt x="354" y="45"/>
                    </a:cubicBezTo>
                    <a:cubicBezTo>
                      <a:pt x="383" y="30"/>
                      <a:pt x="395" y="11"/>
                      <a:pt x="427" y="0"/>
                    </a:cubicBezTo>
                    <a:cubicBezTo>
                      <a:pt x="520" y="23"/>
                      <a:pt x="626" y="29"/>
                      <a:pt x="709" y="82"/>
                    </a:cubicBezTo>
                    <a:cubicBezTo>
                      <a:pt x="738" y="125"/>
                      <a:pt x="765" y="172"/>
                      <a:pt x="809" y="200"/>
                    </a:cubicBezTo>
                    <a:cubicBezTo>
                      <a:pt x="821" y="218"/>
                      <a:pt x="838" y="234"/>
                      <a:pt x="845" y="255"/>
                    </a:cubicBezTo>
                    <a:cubicBezTo>
                      <a:pt x="851" y="273"/>
                      <a:pt x="863" y="309"/>
                      <a:pt x="863" y="309"/>
                    </a:cubicBezTo>
                    <a:cubicBezTo>
                      <a:pt x="858" y="436"/>
                      <a:pt x="869" y="596"/>
                      <a:pt x="790" y="709"/>
                    </a:cubicBezTo>
                    <a:cubicBezTo>
                      <a:pt x="787" y="717"/>
                      <a:pt x="776" y="791"/>
                      <a:pt x="754" y="791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" name="Text Box 54"/>
            <p:cNvSpPr txBox="1">
              <a:spLocks noChangeArrowheads="1"/>
            </p:cNvSpPr>
            <p:nvPr/>
          </p:nvSpPr>
          <p:spPr bwMode="auto">
            <a:xfrm>
              <a:off x="1463675" y="1897063"/>
              <a:ext cx="14700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Raw Data </a:t>
              </a:r>
            </a:p>
          </p:txBody>
        </p:sp>
        <p:sp>
          <p:nvSpPr>
            <p:cNvPr id="9" name="Text Box 55"/>
            <p:cNvSpPr txBox="1">
              <a:spLocks noChangeArrowheads="1"/>
            </p:cNvSpPr>
            <p:nvPr/>
          </p:nvSpPr>
          <p:spPr bwMode="auto">
            <a:xfrm>
              <a:off x="5043488" y="1839913"/>
              <a:ext cx="32686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Cluster/Stratified Sample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1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4083050" cy="5181600"/>
          </a:xfrm>
        </p:spPr>
        <p:txBody>
          <a:bodyPr/>
          <a:lstStyle/>
          <a:p>
            <a:r>
              <a:rPr lang="en-US" sz="2400" dirty="0" smtClean="0"/>
              <a:t>When dimensionality increases, data becomes increasingly sparse in the space that it occupies</a:t>
            </a:r>
          </a:p>
          <a:p>
            <a:endParaRPr lang="en-US" sz="2400" dirty="0" smtClean="0"/>
          </a:p>
          <a:p>
            <a:r>
              <a:rPr lang="en-US" sz="2400" dirty="0" smtClean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2192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810000" y="5557837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 dirty="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 dirty="0"/>
              <a:t>Compute difference between max and min distance between any pair of points</a:t>
            </a:r>
          </a:p>
        </p:txBody>
      </p:sp>
    </p:spTree>
    <p:extLst>
      <p:ext uri="{BB962C8B-B14F-4D97-AF65-F5344CB8AC3E}">
        <p14:creationId xmlns:p14="http://schemas.microsoft.com/office/powerpoint/2010/main" val="192891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CS583, Bing Liu, UIC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23AF9D-725F-4B4F-B6C5-2F51F76A628B}" type="slidenum">
              <a:rPr lang="en-US" altLang="en-US"/>
              <a:pPr>
                <a:defRPr/>
              </a:pPr>
              <a:t>43</a:t>
            </a:fld>
            <a:endParaRPr lang="en-US" altLang="en-US" dirty="0"/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861345"/>
            <a:ext cx="8515350" cy="43243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3200" dirty="0" smtClean="0">
                <a:ea typeface="宋体" panose="02010600030101010101" pitchFamily="2" charset="-122"/>
              </a:rPr>
              <a:t>Feature selection :</a:t>
            </a:r>
          </a:p>
          <a:p>
            <a:pPr marL="742950" lvl="1" indent="-285750" eaLnBrk="1" hangingPunct="1"/>
            <a:r>
              <a:rPr lang="en-US" altLang="zh-CN" sz="2800" dirty="0" smtClean="0">
                <a:ea typeface="宋体" panose="02010600030101010101" pitchFamily="2" charset="-122"/>
              </a:rPr>
              <a:t>Select a minimum set of attributes (features) that is sufficient for the data mining task. </a:t>
            </a:r>
            <a:endParaRPr lang="en-US" altLang="zh-CN" sz="28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 sz="3200" dirty="0"/>
              <a:t>Techniques</a:t>
            </a:r>
          </a:p>
          <a:p>
            <a:pPr lvl="1"/>
            <a:r>
              <a:rPr lang="en-US" altLang="zh-CN" sz="2800" dirty="0"/>
              <a:t>Principal Components Analysis (PCA)</a:t>
            </a:r>
          </a:p>
          <a:p>
            <a:pPr lvl="1"/>
            <a:r>
              <a:rPr lang="en-US" altLang="zh-CN" sz="2800" dirty="0"/>
              <a:t>Singular Value Decomposition</a:t>
            </a:r>
          </a:p>
          <a:p>
            <a:pPr lvl="1"/>
            <a:r>
              <a:rPr lang="en-US" altLang="zh-CN" sz="2800" dirty="0"/>
              <a:t>Others: supervised and non-linear techniques</a:t>
            </a:r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8665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Reduction: PCA 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>
          <a:xfrm>
            <a:off x="598553" y="1568631"/>
            <a:ext cx="7886700" cy="4351338"/>
          </a:xfrm>
        </p:spPr>
        <p:txBody>
          <a:bodyPr/>
          <a:lstStyle/>
          <a:p>
            <a:r>
              <a:rPr lang="en-US" dirty="0" smtClean="0"/>
              <a:t>Goal is to find a projection that captures the largest  amount of variation in data</a:t>
            </a:r>
          </a:p>
          <a:p>
            <a:endParaRPr lang="en-US" dirty="0" smtClean="0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671762" y="2590800"/>
            <a:ext cx="3663950" cy="3637860"/>
            <a:chOff x="1498" y="1664"/>
            <a:chExt cx="2308" cy="1751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530" y="3179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 dirty="0">
                  <a:latin typeface="Times New Roman" pitchFamily="18" charset="0"/>
                </a:rPr>
                <a:t>x</a:t>
              </a:r>
              <a:r>
                <a:rPr lang="en-US" sz="2400" b="0" baseline="-2500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874321" y="6239732"/>
            <a:ext cx="3081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/>
              <a:t>Principle Component Analysis</a:t>
            </a:r>
            <a:endParaRPr lang="en-US" altLang="zh-CN" dirty="0"/>
          </a:p>
        </p:txBody>
      </p:sp>
      <p:sp>
        <p:nvSpPr>
          <p:cNvPr id="3" name="AutoShape 2" descr="https://pic4.zhimg.com/50/v2-6ab374c896b3829f1a488aafe60eb591_h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93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Dimensionality </a:t>
            </a:r>
            <a:r>
              <a:rPr lang="en-US" altLang="zh-CN" dirty="0" smtClean="0"/>
              <a:t>Reduction</a:t>
            </a:r>
            <a:r>
              <a:rPr lang="zh-CN" altLang="en-US" dirty="0" smtClean="0"/>
              <a:t>：</a:t>
            </a:r>
            <a:r>
              <a:rPr lang="en-US" dirty="0" smtClean="0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28650" y="1825624"/>
            <a:ext cx="7886700" cy="4879975"/>
          </a:xfrm>
        </p:spPr>
        <p:txBody>
          <a:bodyPr>
            <a:normAutofit/>
          </a:bodyPr>
          <a:lstStyle/>
          <a:p>
            <a:r>
              <a:rPr lang="en-US" dirty="0" smtClean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Three general methodologies:</a:t>
            </a:r>
          </a:p>
          <a:p>
            <a:pPr lvl="1"/>
            <a:r>
              <a:rPr lang="en-US" dirty="0" smtClean="0"/>
              <a:t>Feature extraction</a:t>
            </a:r>
          </a:p>
          <a:p>
            <a:pPr marL="1147763" lvl="2" indent="-233363"/>
            <a:r>
              <a:rPr lang="en-US" sz="2400" dirty="0" smtClean="0"/>
              <a:t> </a:t>
            </a:r>
            <a:r>
              <a:rPr lang="en-US" sz="2200" dirty="0" smtClean="0"/>
              <a:t>Example: extracting edges from images</a:t>
            </a:r>
          </a:p>
          <a:p>
            <a:pPr lvl="1"/>
            <a:r>
              <a:rPr lang="en-US" dirty="0" smtClean="0"/>
              <a:t>Feature construction</a:t>
            </a:r>
          </a:p>
          <a:p>
            <a:pPr marL="1147763" lvl="2" indent="-233363"/>
            <a:r>
              <a:rPr lang="en-US" sz="2200" dirty="0" smtClean="0"/>
              <a:t> Example: dividing mass by volume to get density</a:t>
            </a:r>
            <a:r>
              <a:rPr lang="en-US" sz="2400" dirty="0" smtClean="0"/>
              <a:t> </a:t>
            </a:r>
          </a:p>
          <a:p>
            <a:pPr lvl="1"/>
            <a:r>
              <a:rPr lang="en-US" dirty="0" smtClean="0"/>
              <a:t>Mapping data to new space</a:t>
            </a:r>
          </a:p>
          <a:p>
            <a:pPr marL="1147763" lvl="2" indent="-233363"/>
            <a:r>
              <a:rPr lang="en-US" sz="2200" dirty="0" smtClean="0"/>
              <a:t> Example: Fourier and wavelet analysis </a:t>
            </a:r>
          </a:p>
        </p:txBody>
      </p:sp>
    </p:spTree>
    <p:extLst>
      <p:ext uri="{BB962C8B-B14F-4D97-AF65-F5344CB8AC3E}">
        <p14:creationId xmlns:p14="http://schemas.microsoft.com/office/powerpoint/2010/main" val="379742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Data: a</a:t>
            </a:r>
            <a:r>
              <a:rPr lang="en-US" dirty="0" smtClean="0"/>
              <a:t>ttributes and objects</a:t>
            </a:r>
          </a:p>
          <a:p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Types of Data</a:t>
            </a:r>
          </a:p>
          <a:p>
            <a:endParaRPr lang="en-US" dirty="0" smtClean="0"/>
          </a:p>
          <a:p>
            <a:r>
              <a:rPr lang="en-US" dirty="0"/>
              <a:t>Data </a:t>
            </a:r>
            <a:r>
              <a:rPr lang="en-US" dirty="0" smtClean="0"/>
              <a:t>Quality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Preprocessing</a:t>
            </a:r>
          </a:p>
          <a:p>
            <a:endParaRPr 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Similarity and Distance</a:t>
            </a:r>
          </a:p>
          <a:p>
            <a:endParaRPr lang="en-US" dirty="0" smtClean="0"/>
          </a:p>
          <a:p>
            <a:pPr>
              <a:buFont typeface="Monotype Sorts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01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830" y="1461831"/>
            <a:ext cx="812206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Similarity measure</a:t>
            </a:r>
          </a:p>
          <a:p>
            <a:pPr lvl="1"/>
            <a:r>
              <a:rPr lang="en-US" dirty="0" smtClean="0"/>
              <a:t>Numerical measure of how alike two data objects are.</a:t>
            </a:r>
          </a:p>
          <a:p>
            <a:pPr lvl="1"/>
            <a:r>
              <a:rPr lang="en-US" dirty="0" smtClean="0"/>
              <a:t>Is higher when objects are more alike.</a:t>
            </a:r>
          </a:p>
          <a:p>
            <a:pPr lvl="1"/>
            <a:r>
              <a:rPr lang="en-US" dirty="0" smtClean="0"/>
              <a:t>Often falls in the range [0,1]</a:t>
            </a:r>
          </a:p>
          <a:p>
            <a:r>
              <a:rPr lang="en-US" dirty="0" smtClean="0"/>
              <a:t>Dissimilarity measure</a:t>
            </a:r>
          </a:p>
          <a:p>
            <a:pPr lvl="1"/>
            <a:r>
              <a:rPr lang="en-US" dirty="0" smtClean="0"/>
              <a:t>Numerical measure of how different two data objects are </a:t>
            </a:r>
          </a:p>
          <a:p>
            <a:pPr lvl="1"/>
            <a:r>
              <a:rPr lang="en-US" dirty="0" smtClean="0"/>
              <a:t>Lower when objects are more alike</a:t>
            </a:r>
          </a:p>
          <a:p>
            <a:pPr lvl="1"/>
            <a:r>
              <a:rPr lang="en-US" dirty="0" smtClean="0"/>
              <a:t>Minimum dissimilarity is often 0</a:t>
            </a:r>
          </a:p>
          <a:p>
            <a:pPr lvl="1"/>
            <a:r>
              <a:rPr lang="en-US" dirty="0" smtClean="0"/>
              <a:t>Upper limit varies</a:t>
            </a:r>
          </a:p>
          <a:p>
            <a:r>
              <a:rPr lang="en-US" dirty="0" smtClean="0">
                <a:solidFill>
                  <a:srgbClr val="CC6600"/>
                </a:solidFill>
              </a:rPr>
              <a:t>Proximity </a:t>
            </a:r>
            <a:r>
              <a:rPr lang="en-US" dirty="0" smtClean="0"/>
              <a:t> refers to a similarity or dissimilarity</a:t>
            </a:r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Similarity &amp; Dissimilarity Measures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14247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 smtClean="0"/>
              <a:t>The following table shows the similarity </a:t>
            </a:r>
            <a:r>
              <a:rPr lang="en-US" sz="2400" b="0" dirty="0"/>
              <a:t>and dissimilarity between </a:t>
            </a:r>
            <a:r>
              <a:rPr lang="en-US" sz="2400" b="0" dirty="0" smtClean="0"/>
              <a:t>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 smtClean="0"/>
              <a:t> with </a:t>
            </a:r>
            <a:r>
              <a:rPr lang="en-US" sz="2400" b="0" dirty="0"/>
              <a:t>respect to a single, simple </a:t>
            </a:r>
            <a:r>
              <a:rPr lang="en-US" sz="2400" b="0" dirty="0" smtClean="0"/>
              <a:t>attribute.</a:t>
            </a:r>
            <a:endParaRPr lang="en-US" sz="2400" b="0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Similarity &amp; Dissimilarity Distance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5337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smtClean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 smtClean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where </a:t>
            </a:r>
            <a:r>
              <a:rPr lang="en-US" i="1" dirty="0" smtClean="0"/>
              <a:t>n</a:t>
            </a:r>
            <a:r>
              <a:rPr lang="en-US" dirty="0" smtClean="0"/>
              <a:t> is the number of dimensions (attributes) and </a:t>
            </a:r>
            <a:r>
              <a:rPr lang="en-US" i="1" dirty="0" smtClean="0">
                <a:latin typeface="Times New Roman" panose="02020603050405020304" pitchFamily="18" charset="0"/>
              </a:rPr>
              <a:t>x</a:t>
            </a:r>
            <a:r>
              <a:rPr lang="en-US" i="1" baseline="-25000" dirty="0" smtClean="0">
                <a:latin typeface="Times New Roman" panose="02020603050405020304" pitchFamily="18" charset="0"/>
              </a:rPr>
              <a:t>k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 smtClean="0">
                <a:latin typeface="Times New Roman" panose="02020603050405020304" pitchFamily="18" charset="0"/>
              </a:rPr>
              <a:t> </a:t>
            </a:r>
            <a:r>
              <a:rPr lang="en-US" dirty="0" smtClean="0"/>
              <a:t> are, respectively, the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/>
              <a:t> attributes (components) or data objects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and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</a:t>
            </a:r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Euclidean Distance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23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08858" y="479436"/>
            <a:ext cx="8635142" cy="572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了解数据及其属性的类型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懂得原始数据预处理的一般方法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熟练运用数据相似性度量邻近度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88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447" y="1230312"/>
            <a:ext cx="8001000" cy="750888"/>
          </a:xfrm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 smtClean="0"/>
              <a:t>Minkowski</a:t>
            </a:r>
            <a:r>
              <a:rPr lang="en-US" sz="2400" dirty="0" smtClean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   Where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/>
              <a:t> is a parameter, </a:t>
            </a:r>
            <a:r>
              <a:rPr lang="en-US" i="1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is the number of dimensions (attributes) and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 and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 are, respectively, the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/>
              <a:t> attributes (components) or data objects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/>
              <a:t> and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 smtClean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233" y="3357717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 smtClean="0">
                <a:latin typeface="+mn-lt"/>
              </a:rPr>
              <a:t>Minkowski</a:t>
            </a:r>
            <a:r>
              <a:rPr lang="en-US" altLang="zh-CN" b="1" dirty="0" smtClean="0">
                <a:latin typeface="+mn-lt"/>
              </a:rPr>
              <a:t> Distance</a:t>
            </a:r>
            <a:endParaRPr lang="en-US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8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390" y="409881"/>
            <a:ext cx="2659315" cy="2685438"/>
          </a:xfrm>
          <a:prstGeom prst="rect">
            <a:avLst/>
          </a:prstGeom>
        </p:spPr>
      </p:pic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 smtClean="0">
                <a:latin typeface="+mn-lt"/>
              </a:rPr>
              <a:t>Minkowski</a:t>
            </a:r>
            <a:r>
              <a:rPr lang="en-US" altLang="zh-CN" b="1" dirty="0" smtClean="0">
                <a:latin typeface="+mn-lt"/>
              </a:rPr>
              <a:t> Distance</a:t>
            </a:r>
            <a:endParaRPr lang="en-US" b="1" dirty="0" smtClean="0">
              <a:latin typeface="+mn-lt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4800" y="1143000"/>
            <a:ext cx="8363505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 smtClean="0">
                <a:cs typeface="Times New Roman" pitchFamily="18" charset="0"/>
              </a:rPr>
              <a:t>1</a:t>
            </a:r>
            <a:r>
              <a:rPr lang="en-US" sz="2400" dirty="0" smtClean="0">
                <a:cs typeface="Times New Roman" pitchFamily="18" charset="0"/>
              </a:rPr>
              <a:t> norm) distance. </a:t>
            </a:r>
          </a:p>
          <a:p>
            <a:pPr marL="1828800" lvl="4" indent="0">
              <a:buFont typeface="Arial" panose="020B0604020202020204" pitchFamily="34" charset="0"/>
              <a:buNone/>
            </a:pPr>
            <a:endParaRPr lang="en-US" sz="2200" b="1" dirty="0">
              <a:cs typeface="Times New Roman" pitchFamily="18" charset="0"/>
            </a:endParaRPr>
          </a:p>
          <a:p>
            <a:pPr marL="1828800" lvl="4" indent="0">
              <a:buFont typeface="Arial" panose="020B0604020202020204" pitchFamily="34" charset="0"/>
              <a:buNone/>
            </a:pPr>
            <a:endParaRPr lang="en-US" sz="2200" b="1" dirty="0" smtClean="0"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= 2.  Euclidean distance</a:t>
            </a:r>
          </a:p>
          <a:p>
            <a:pPr marL="1828800" lvl="4" indent="0">
              <a:buNone/>
            </a:pPr>
            <a:endParaRPr lang="en-US" dirty="0" smtClean="0">
              <a:cs typeface="Times New Roman" pitchFamily="18" charset="0"/>
            </a:endParaRPr>
          </a:p>
          <a:p>
            <a:pPr marL="1828800" lvl="4" indent="0">
              <a:buNone/>
            </a:pPr>
            <a:endParaRPr lang="en-US" dirty="0" smtClean="0"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 smtClean="0">
                <a:cs typeface="Times New Roman" pitchFamily="18" charset="0"/>
              </a:rPr>
              <a:t>.  “supremum” (</a:t>
            </a:r>
            <a:r>
              <a:rPr lang="en-US" sz="2400" dirty="0" err="1" smtClean="0">
                <a:cs typeface="Times New Roman" pitchFamily="18" charset="0"/>
              </a:rPr>
              <a:t>L</a:t>
            </a:r>
            <a:r>
              <a:rPr lang="en-US" sz="2400" baseline="-30000" dirty="0" err="1" smtClean="0">
                <a:cs typeface="Times New Roman" pitchFamily="18" charset="0"/>
              </a:rPr>
              <a:t>max</a:t>
            </a:r>
            <a:r>
              <a:rPr lang="en-US" sz="2400" baseline="-300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norm, L</a:t>
            </a:r>
            <a:r>
              <a:rPr lang="en-US" sz="2400" baseline="-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 smtClean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norm) distance.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200" dirty="0" smtClean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/>
            <a:endParaRPr lang="en-US" sz="2200" dirty="0" smtClean="0"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 smtClean="0">
                <a:cs typeface="Times New Roman" pitchFamily="18" charset="0"/>
              </a:rPr>
              <a:t>Do not confuse </a:t>
            </a: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with </a:t>
            </a:r>
            <a:r>
              <a:rPr lang="en-US" sz="2400" i="1" dirty="0" smtClean="0">
                <a:cs typeface="Times New Roman" pitchFamily="18" charset="0"/>
              </a:rPr>
              <a:t>n</a:t>
            </a:r>
            <a:r>
              <a:rPr lang="en-US" sz="2400" dirty="0" smtClean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 smtClean="0"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18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5827712"/>
            <a:ext cx="8999537" cy="6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4200" y="1518335"/>
            <a:ext cx="8216900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已知：</a:t>
            </a:r>
            <a:endParaRPr lang="en-US" altLang="zh-CN" sz="3200" b="1" dirty="0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sz="14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8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</a:t>
            </a:r>
            <a:r>
              <a:rPr lang="zh-CN" altLang="en-US" sz="28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明（</a:t>
            </a:r>
            <a:r>
              <a:rPr lang="en-US" altLang="zh-CN" sz="28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160cm,  60000g</a:t>
            </a:r>
            <a:r>
              <a:rPr lang="zh-CN" altLang="en-US" sz="28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800" dirty="0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小王</a:t>
            </a:r>
            <a:r>
              <a:rPr lang="zh-CN" altLang="en-US" sz="28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160cm,  59000g</a:t>
            </a:r>
            <a:r>
              <a:rPr lang="zh-CN" altLang="en-US" sz="28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800" dirty="0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小李</a:t>
            </a:r>
            <a:r>
              <a:rPr lang="zh-CN" altLang="en-US" sz="28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170cm,  60000g</a:t>
            </a:r>
            <a:r>
              <a:rPr lang="zh-CN" altLang="en-US" sz="28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800" dirty="0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根据身高体重的信息来判断体型的相似程度</a:t>
            </a:r>
          </a:p>
        </p:txBody>
      </p:sp>
    </p:spTree>
    <p:extLst>
      <p:ext uri="{BB962C8B-B14F-4D97-AF65-F5344CB8AC3E}">
        <p14:creationId xmlns:p14="http://schemas.microsoft.com/office/powerpoint/2010/main" val="286663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/>
              <a:t>For red points, the Euclidean distance is 14.7, </a:t>
            </a:r>
            <a:r>
              <a:rPr lang="en-US" sz="2000" dirty="0" err="1"/>
              <a:t>Mahalanobis</a:t>
            </a:r>
            <a:r>
              <a:rPr lang="en-US" sz="2000" dirty="0"/>
              <a:t>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</a:t>
            </a:r>
            <a:r>
              <a:rPr lang="en-US" sz="2000" dirty="0" smtClean="0"/>
              <a:t>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𝐦𝐚𝐡𝐚𝐥𝐚𝐧𝐨𝐛𝐢𝐬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 smtClean="0">
                <a:latin typeface="+mn-lt"/>
              </a:rPr>
              <a:t>Mahalanobis</a:t>
            </a:r>
            <a:r>
              <a:rPr lang="en-US" altLang="zh-CN" b="1" dirty="0" smtClean="0">
                <a:latin typeface="+mn-lt"/>
              </a:rPr>
              <a:t> Distance</a:t>
            </a:r>
            <a:endParaRPr lang="en-US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86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325562"/>
            <a:ext cx="8593137" cy="5532437"/>
          </a:xfrm>
        </p:spPr>
        <p:txBody>
          <a:bodyPr>
            <a:noAutofit/>
          </a:bodyPr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dirty="0" smtClean="0">
                <a:cs typeface="Times New Roman" pitchFamily="18" charset="0"/>
              </a:rPr>
              <a:t> If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cs typeface="Times New Roman" pitchFamily="18" charset="0"/>
              </a:rPr>
              <a:t> and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i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dirty="0" smtClean="0">
                <a:cs typeface="Times New Roman" pitchFamily="18" charset="0"/>
              </a:rPr>
              <a:t>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=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dirty="0" smtClean="0"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dirty="0" smtClean="0">
                <a:cs typeface="Times New Roman" pitchFamily="18" charset="0"/>
              </a:rPr>
              <a:t>where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dirty="0" smtClean="0">
                <a:cs typeface="Times New Roman" pitchFamily="18" charset="0"/>
              </a:rPr>
              <a:t> indicates inner product or vector dot product of vectors,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dirty="0" smtClean="0">
                <a:cs typeface="Times New Roman" pitchFamily="18" charset="0"/>
              </a:rPr>
              <a:t>  and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dirty="0" smtClean="0">
                <a:cs typeface="Times New Roman" pitchFamily="18" charset="0"/>
              </a:rPr>
              <a:t> is the   length of vector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600" dirty="0" smtClean="0">
                <a:cs typeface="Times New Roman" pitchFamily="18" charset="0"/>
              </a:rPr>
              <a:t> </a:t>
            </a:r>
            <a:r>
              <a:rPr lang="en-US" dirty="0" smtClean="0">
                <a:cs typeface="Times New Roman" pitchFamily="18" charset="0"/>
              </a:rPr>
              <a:t>Example: </a:t>
            </a:r>
          </a:p>
          <a:p>
            <a:pPr marL="0" indent="0">
              <a:buNone/>
            </a:pPr>
            <a:r>
              <a:rPr lang="zh-CN" altLang="en-US" sz="2000" dirty="0"/>
              <a:t>句子</a:t>
            </a:r>
            <a:r>
              <a:rPr lang="en-US" altLang="zh-CN" sz="2000" dirty="0"/>
              <a:t>A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我喜欢游泳，不喜欢画画。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 smtClean="0"/>
              <a:t>句子</a:t>
            </a:r>
            <a:r>
              <a:rPr lang="en-US" altLang="zh-CN" sz="2000" dirty="0"/>
              <a:t>B</a:t>
            </a:r>
            <a:r>
              <a:rPr lang="zh-CN" altLang="en-US" sz="2000" dirty="0"/>
              <a:t>：我不</a:t>
            </a:r>
            <a:r>
              <a:rPr lang="zh-CN" altLang="en-US" sz="2000" dirty="0" smtClean="0"/>
              <a:t>喜欢游泳，</a:t>
            </a:r>
            <a:r>
              <a:rPr lang="zh-CN" altLang="en-US" sz="2000" dirty="0"/>
              <a:t>也</a:t>
            </a:r>
            <a:r>
              <a:rPr lang="zh-CN" altLang="en-US" sz="2000" dirty="0" smtClean="0"/>
              <a:t>不喜欢画画。</a:t>
            </a:r>
            <a:endParaRPr lang="en-US" sz="2000" dirty="0" smtClean="0">
              <a:cs typeface="Times New Roman" pitchFamily="18" charset="0"/>
            </a:endParaRPr>
          </a:p>
          <a:p>
            <a:pPr marL="0" indent="0" algn="just">
              <a:spcBef>
                <a:spcPct val="20000"/>
              </a:spcBef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我 喜欢 游泳 不 画画 也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 1   2     1     1   1    0	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	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1   2     1     2   1    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0.9186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41116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+mn-lt"/>
              </a:rPr>
              <a:t>Cosine Similarity</a:t>
            </a:r>
            <a:endParaRPr lang="en-US" b="1" dirty="0" smtClean="0">
              <a:latin typeface="+mn-lt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26742" y="3699894"/>
            <a:ext cx="367755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 smtClean="0">
                <a:solidFill>
                  <a:srgbClr val="FF0000"/>
                </a:solidFill>
              </a:rPr>
              <a:t>思考：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r>
              <a:rPr lang="zh-CN" altLang="en-US" sz="3200" dirty="0" smtClean="0">
                <a:solidFill>
                  <a:srgbClr val="FF0000"/>
                </a:solidFill>
              </a:rPr>
              <a:t>如何在距离计算中结合语义信息？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" y="1537419"/>
            <a:ext cx="9139719" cy="4387852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386442" y="1873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Take Home Message</a:t>
            </a:r>
            <a:endParaRPr lang="zh-CN" altLang="en-US" sz="4800" b="1" dirty="0">
              <a:latin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92877" y="1694309"/>
            <a:ext cx="2399071" cy="550606"/>
          </a:xfrm>
          <a:prstGeom prst="rect">
            <a:avLst/>
          </a:prstGeom>
          <a:solidFill>
            <a:srgbClr val="EC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92876" y="4142091"/>
            <a:ext cx="1985181" cy="833009"/>
          </a:xfrm>
          <a:prstGeom prst="rect">
            <a:avLst/>
          </a:prstGeom>
          <a:solidFill>
            <a:srgbClr val="EC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92877" y="2458095"/>
            <a:ext cx="2910349" cy="550606"/>
          </a:xfrm>
          <a:prstGeom prst="rect">
            <a:avLst/>
          </a:prstGeom>
          <a:solidFill>
            <a:srgbClr val="EC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692877" y="3191922"/>
            <a:ext cx="3362633" cy="833009"/>
          </a:xfrm>
          <a:prstGeom prst="rect">
            <a:avLst/>
          </a:prstGeom>
          <a:solidFill>
            <a:srgbClr val="EC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92875" y="4905877"/>
            <a:ext cx="3159025" cy="833009"/>
          </a:xfrm>
          <a:prstGeom prst="rect">
            <a:avLst/>
          </a:prstGeom>
          <a:solidFill>
            <a:srgbClr val="EC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386442" y="5881042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i="1" dirty="0" smtClean="0">
                <a:latin typeface="+mn-lt"/>
              </a:rPr>
              <a:t>Data is a significant aspect to explore </a:t>
            </a:r>
          </a:p>
          <a:p>
            <a:pPr algn="ctr"/>
            <a:r>
              <a:rPr lang="en-US" altLang="zh-CN" sz="3200" i="1" dirty="0" smtClean="0">
                <a:latin typeface="+mn-lt"/>
              </a:rPr>
              <a:t>for proposing innovation idea.  </a:t>
            </a:r>
            <a:endParaRPr lang="zh-CN" altLang="en-US" sz="32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83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78542" y="2740029"/>
            <a:ext cx="8465458" cy="10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 smtClean="0">
                <a:latin typeface="+mn-lt"/>
              </a:rPr>
              <a:t>Thank You!</a:t>
            </a:r>
            <a:endParaRPr lang="zh-CN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637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Data: a</a:t>
            </a:r>
            <a:r>
              <a:rPr lang="en-US" dirty="0" smtClean="0">
                <a:solidFill>
                  <a:srgbClr val="FF0000"/>
                </a:solidFill>
              </a:rPr>
              <a:t>ttributes and objects</a:t>
            </a:r>
          </a:p>
          <a:p>
            <a:endParaRPr lang="en-US" dirty="0" smtClean="0"/>
          </a:p>
          <a:p>
            <a:r>
              <a:rPr lang="en-US" dirty="0" smtClean="0"/>
              <a:t>Types of Data</a:t>
            </a:r>
          </a:p>
          <a:p>
            <a:endParaRPr lang="en-US" dirty="0" smtClean="0"/>
          </a:p>
          <a:p>
            <a:r>
              <a:rPr lang="en-US" dirty="0"/>
              <a:t>Data </a:t>
            </a:r>
            <a:r>
              <a:rPr lang="en-US" dirty="0" smtClean="0"/>
              <a:t>Quality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Preprocessing</a:t>
            </a:r>
          </a:p>
          <a:p>
            <a:endParaRPr lang="en-US" dirty="0"/>
          </a:p>
          <a:p>
            <a:r>
              <a:rPr lang="en-US" altLang="zh-CN" dirty="0"/>
              <a:t>Similarity and Distance</a:t>
            </a:r>
          </a:p>
          <a:p>
            <a:endParaRPr lang="en-US" dirty="0" smtClean="0"/>
          </a:p>
          <a:p>
            <a:pPr>
              <a:buFont typeface="Monotype Sorts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36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Collection of </a:t>
            </a:r>
            <a:r>
              <a:rPr lang="en-US" sz="2400" b="1" i="1" dirty="0" smtClean="0">
                <a:solidFill>
                  <a:srgbClr val="CC6600"/>
                </a:solidFill>
              </a:rPr>
              <a:t>data objects </a:t>
            </a:r>
            <a:r>
              <a:rPr lang="en-US" sz="2400" dirty="0" smtClean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 smtClean="0"/>
          </a:p>
          <a:p>
            <a:r>
              <a:rPr lang="en-US" sz="2400" dirty="0" smtClean="0"/>
              <a:t>An </a:t>
            </a:r>
            <a:r>
              <a:rPr lang="en-US" sz="2400" b="1" i="1" dirty="0" smtClean="0">
                <a:solidFill>
                  <a:srgbClr val="CC6600"/>
                </a:solidFill>
              </a:rPr>
              <a:t>attribute</a:t>
            </a:r>
            <a:r>
              <a:rPr lang="en-US" sz="2400" dirty="0" smtClean="0"/>
              <a:t> is a property or characteristic of an object</a:t>
            </a:r>
          </a:p>
          <a:p>
            <a:pPr lvl="1"/>
            <a:r>
              <a:rPr lang="en-US" sz="2000" dirty="0" smtClean="0"/>
              <a:t>Examples: eye color of a person, temperature, etc.</a:t>
            </a:r>
          </a:p>
          <a:p>
            <a:pPr lvl="1"/>
            <a:r>
              <a:rPr lang="en-US" sz="2000" dirty="0" smtClean="0"/>
              <a:t>Attribute is also known as variable, field, characteristic, dimension, or feature</a:t>
            </a:r>
          </a:p>
          <a:p>
            <a:r>
              <a:rPr lang="en-US" sz="2400" dirty="0" smtClean="0"/>
              <a:t>A collection of attributes describe an </a:t>
            </a:r>
            <a:r>
              <a:rPr lang="en-US" sz="2400" b="1" i="1" dirty="0" smtClean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 smtClean="0"/>
              <a:t>Object is also known as record, point, case, sample, entity, or instance</a:t>
            </a:r>
          </a:p>
          <a:p>
            <a:pPr lvl="4"/>
            <a:endParaRPr lang="en-US" dirty="0" smtClean="0"/>
          </a:p>
        </p:txBody>
      </p: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FF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16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8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4107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5410200" y="2743200"/>
            <a:ext cx="3581400" cy="38100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6621463" y="2058845"/>
            <a:ext cx="998537" cy="46353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10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/>
      <p:bldP spid="4103" grpId="0"/>
      <p:bldP spid="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11163" y="0"/>
            <a:ext cx="7886700" cy="1325563"/>
          </a:xfrm>
        </p:spPr>
        <p:txBody>
          <a:bodyPr/>
          <a:lstStyle/>
          <a:p>
            <a:r>
              <a:rPr lang="en-US" b="1" dirty="0" smtClean="0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 smtClean="0">
                <a:solidFill>
                  <a:srgbClr val="CC6600"/>
                </a:solidFill>
              </a:rPr>
              <a:t>Attribute values</a:t>
            </a:r>
            <a:r>
              <a:rPr lang="en-US" b="1" i="1" dirty="0" smtClean="0"/>
              <a:t> </a:t>
            </a:r>
            <a:r>
              <a:rPr lang="en-US" dirty="0" smtClean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Example: height can be measured in feet or meters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2200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Example: Attribute values for ID and age are integers</a:t>
            </a:r>
          </a:p>
          <a:p>
            <a:pPr lvl="2">
              <a:lnSpc>
                <a:spcPct val="90000"/>
              </a:lnSpc>
            </a:pPr>
            <a:r>
              <a:rPr lang="en-US" sz="2200" dirty="0" smtClean="0"/>
              <a:t> But properties of attribute values can be different</a:t>
            </a:r>
          </a:p>
        </p:txBody>
      </p:sp>
    </p:spTree>
    <p:extLst>
      <p:ext uri="{BB962C8B-B14F-4D97-AF65-F5344CB8AC3E}">
        <p14:creationId xmlns:p14="http://schemas.microsoft.com/office/powerpoint/2010/main" val="31146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157748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400" dirty="0" smtClean="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758800"/>
              </p:ext>
            </p:extLst>
          </p:nvPr>
        </p:nvGraphicFramePr>
        <p:xfrm>
          <a:off x="1438275" y="1915549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" name="VISIO" r:id="rId4" imgW="5582412" imgH="4442460" progId="Visio.Drawing.6">
                  <p:embed/>
                </p:oleObj>
              </mc:Choice>
              <mc:Fallback>
                <p:oleObj name="VISIO" r:id="rId4" imgW="5582412" imgH="4442460" progId="Visio.Drawing.6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915549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543800" y="2984500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This scale preserves  the ordering  and </a:t>
            </a:r>
            <a:r>
              <a:rPr lang="en-US" sz="1800" dirty="0" err="1"/>
              <a:t>additvity</a:t>
            </a:r>
            <a:r>
              <a:rPr lang="en-US" sz="1800" dirty="0"/>
              <a:t> properties of length.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0" y="2984500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This scale preserves  only the ordering property of  length.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Measurement of Length</a:t>
            </a:r>
          </a:p>
        </p:txBody>
      </p:sp>
      <p:sp>
        <p:nvSpPr>
          <p:cNvPr id="2" name="矩形 1"/>
          <p:cNvSpPr/>
          <p:nvPr/>
        </p:nvSpPr>
        <p:spPr>
          <a:xfrm>
            <a:off x="1362075" y="1915549"/>
            <a:ext cx="2962275" cy="4485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57725" y="1868845"/>
            <a:ext cx="2962275" cy="4485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4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  <p:bldP spid="6151" grpId="0"/>
      <p:bldP spid="2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2399</TotalTime>
  <Words>2281</Words>
  <Application>Microsoft Office PowerPoint</Application>
  <PresentationFormat>全屏显示(4:3)</PresentationFormat>
  <Paragraphs>416</Paragraphs>
  <Slides>56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56</vt:i4>
      </vt:variant>
    </vt:vector>
  </HeadingPairs>
  <TitlesOfParts>
    <vt:vector size="79" baseType="lpstr">
      <vt:lpstr>AdobeHeitiStd-Regular</vt:lpstr>
      <vt:lpstr>E-BZ+ZIdHBr-1</vt:lpstr>
      <vt:lpstr>Monotype Sorts</vt:lpstr>
      <vt:lpstr>MS Mincho</vt:lpstr>
      <vt:lpstr>SSJ0+ZIdHBs-3</vt:lpstr>
      <vt:lpstr>等线</vt:lpstr>
      <vt:lpstr>等线 Light</vt:lpstr>
      <vt:lpstr>楷体</vt:lpstr>
      <vt:lpstr>宋体</vt:lpstr>
      <vt:lpstr>Microsoft YaHei</vt:lpstr>
      <vt:lpstr>Microsoft YaHei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主题​​</vt:lpstr>
      <vt:lpstr>Document</vt:lpstr>
      <vt:lpstr>VISIO</vt:lpstr>
      <vt:lpstr>Visio</vt:lpstr>
      <vt:lpstr>Equation</vt:lpstr>
      <vt:lpstr>PowerPoint 演示文稿</vt:lpstr>
      <vt:lpstr>Data</vt:lpstr>
      <vt:lpstr>PowerPoint 演示文稿</vt:lpstr>
      <vt:lpstr>PowerPoint 演示文稿</vt:lpstr>
      <vt:lpstr>PowerPoint 演示文稿</vt:lpstr>
      <vt:lpstr>Outline</vt:lpstr>
      <vt:lpstr>What is Data?</vt:lpstr>
      <vt:lpstr>Attribute Values</vt:lpstr>
      <vt:lpstr>Measurement of Length</vt:lpstr>
      <vt:lpstr>Types of Attributes</vt:lpstr>
      <vt:lpstr>Types of Attribute Values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Data Preprocessing</vt:lpstr>
      <vt:lpstr>Data Transformation</vt:lpstr>
      <vt:lpstr>Data Transformation: Normalization</vt:lpstr>
      <vt:lpstr>Data Reduction</vt:lpstr>
      <vt:lpstr>Sampling </vt:lpstr>
      <vt:lpstr>Sampling </vt:lpstr>
      <vt:lpstr>Types of Sampling</vt:lpstr>
      <vt:lpstr>Types of Sampling</vt:lpstr>
      <vt:lpstr>Curse of Dimensionality</vt:lpstr>
      <vt:lpstr>Dimensionality Reduction</vt:lpstr>
      <vt:lpstr>Dimensionality Reduction: PCA </vt:lpstr>
      <vt:lpstr>Dimensionality Reduction：Feature Creation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曾 琼</dc:creator>
  <cp:lastModifiedBy>曾 琼</cp:lastModifiedBy>
  <cp:revision>1705</cp:revision>
  <dcterms:created xsi:type="dcterms:W3CDTF">2019-08-19T05:34:03Z</dcterms:created>
  <dcterms:modified xsi:type="dcterms:W3CDTF">2019-09-26T02:05:25Z</dcterms:modified>
</cp:coreProperties>
</file>